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09" r:id="rId2"/>
    <p:sldId id="292" r:id="rId3"/>
    <p:sldId id="312" r:id="rId4"/>
    <p:sldId id="313" r:id="rId5"/>
    <p:sldId id="315" r:id="rId6"/>
    <p:sldId id="342" r:id="rId7"/>
    <p:sldId id="338" r:id="rId8"/>
    <p:sldId id="349" r:id="rId9"/>
    <p:sldId id="348" r:id="rId10"/>
    <p:sldId id="332" r:id="rId11"/>
    <p:sldId id="333" r:id="rId12"/>
    <p:sldId id="357" r:id="rId13"/>
    <p:sldId id="334" r:id="rId14"/>
    <p:sldId id="335" r:id="rId15"/>
    <p:sldId id="336" r:id="rId16"/>
    <p:sldId id="337" r:id="rId17"/>
    <p:sldId id="353" r:id="rId18"/>
    <p:sldId id="354" r:id="rId19"/>
    <p:sldId id="339" r:id="rId20"/>
    <p:sldId id="358" r:id="rId21"/>
    <p:sldId id="345" r:id="rId22"/>
    <p:sldId id="347" r:id="rId23"/>
    <p:sldId id="346" r:id="rId24"/>
    <p:sldId id="350" r:id="rId25"/>
    <p:sldId id="359" r:id="rId26"/>
    <p:sldId id="351" r:id="rId27"/>
    <p:sldId id="329"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5201"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6600"/>
    <a:srgbClr val="660066"/>
    <a:srgbClr val="FBB03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26085" autoAdjust="0"/>
    <p:restoredTop sz="94343" autoAdjust="0"/>
  </p:normalViewPr>
  <p:slideViewPr>
    <p:cSldViewPr snapToGrid="0">
      <p:cViewPr varScale="1">
        <p:scale>
          <a:sx n="69" d="100"/>
          <a:sy n="69" d="100"/>
        </p:scale>
        <p:origin x="-940" y="-72"/>
      </p:cViewPr>
      <p:guideLst>
        <p:guide orient="horz" pos="2160"/>
        <p:guide pos="5201"/>
      </p:guideLst>
    </p:cSldViewPr>
  </p:slideViewPr>
  <p:notesTextViewPr>
    <p:cViewPr>
      <p:scale>
        <a:sx n="1" d="1"/>
        <a:sy n="1" d="1"/>
      </p:scale>
      <p:origin x="0" y="0"/>
    </p:cViewPr>
  </p:notesTextViewPr>
  <p:sorterViewPr>
    <p:cViewPr>
      <p:scale>
        <a:sx n="100" d="100"/>
        <a:sy n="100" d="100"/>
      </p:scale>
      <p:origin x="0" y="3812"/>
    </p:cViewPr>
  </p:sorterViewPr>
  <p:notesViewPr>
    <p:cSldViewPr snapToGrid="0">
      <p:cViewPr varScale="1">
        <p:scale>
          <a:sx n="47" d="100"/>
          <a:sy n="47" d="100"/>
        </p:scale>
        <p:origin x="-1764"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F:\&#1062;&#1054;%20&#1059;&#1088;&#1091;&#1089;-&#1052;&#1072;&#1088;&#1090;&#1072;&#108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itchFamily="18" charset="0"/>
                <a:ea typeface="+mn-ea"/>
                <a:cs typeface="Times New Roman" pitchFamily="18" charset="0"/>
              </a:defRPr>
            </a:pPr>
            <a:r>
              <a:rPr lang="ru-RU" b="1">
                <a:solidFill>
                  <a:schemeClr val="tx1"/>
                </a:solidFill>
                <a:latin typeface="Times New Roman" pitchFamily="18" charset="0"/>
                <a:cs typeface="Times New Roman" pitchFamily="18" charset="0"/>
              </a:rPr>
              <a:t>Результаты самодиагностики</a:t>
            </a:r>
            <a:r>
              <a:rPr lang="ru-RU" b="1" baseline="0">
                <a:solidFill>
                  <a:schemeClr val="tx1"/>
                </a:solidFill>
                <a:latin typeface="Times New Roman" pitchFamily="18" charset="0"/>
                <a:cs typeface="Times New Roman" pitchFamily="18" charset="0"/>
              </a:rPr>
              <a:t> ГБОУ "Центр образования г.Урус-Мартан им. Агаевой М."</a:t>
            </a:r>
            <a:endParaRPr lang="ru-RU" b="1">
              <a:solidFill>
                <a:schemeClr val="tx1"/>
              </a:solidFill>
              <a:latin typeface="Times New Roman" pitchFamily="18" charset="0"/>
              <a:cs typeface="Times New Roman" pitchFamily="18" charset="0"/>
            </a:endParaRPr>
          </a:p>
        </c:rich>
      </c:tx>
      <c:layout>
        <c:manualLayout>
          <c:xMode val="edge"/>
          <c:yMode val="edge"/>
          <c:x val="0.13349397590361445"/>
          <c:y val="4.3478273273500304E-2"/>
        </c:manualLayout>
      </c:layout>
      <c:overlay val="0"/>
      <c:spPr>
        <a:noFill/>
        <a:ln>
          <a:noFill/>
        </a:ln>
        <a:effectLst/>
      </c:spPr>
    </c:title>
    <c:autoTitleDeleted val="0"/>
    <c:plotArea>
      <c:layout>
        <c:manualLayout>
          <c:layoutTarget val="inner"/>
          <c:xMode val="edge"/>
          <c:yMode val="edge"/>
          <c:x val="7.2471951400412307E-2"/>
          <c:y val="0.2068762748975973"/>
          <c:w val="0.81030082574872786"/>
          <c:h val="0.45745361975043508"/>
        </c:manualLayout>
      </c:layout>
      <c:barChart>
        <c:barDir val="col"/>
        <c:grouping val="clustered"/>
        <c:varyColors val="0"/>
        <c:ser>
          <c:idx val="0"/>
          <c:order val="0"/>
          <c:spPr>
            <a:solidFill>
              <a:srgbClr val="FF9933"/>
            </a:solidFill>
            <a:ln>
              <a:noFill/>
            </a:ln>
            <a:effectLst/>
          </c:spPr>
          <c:invertIfNegative val="0"/>
          <c:cat>
            <c:strRef>
              <c:f>Лист1!$A$2:$A$9</c:f>
              <c:strCache>
                <c:ptCount val="8"/>
                <c:pt idx="0">
                  <c:v>Знание </c:v>
                </c:pt>
                <c:pt idx="1">
                  <c:v>Воспитание </c:v>
                </c:pt>
                <c:pt idx="2">
                  <c:v>Творчество </c:v>
                </c:pt>
                <c:pt idx="3">
                  <c:v>Профориентация</c:v>
                </c:pt>
                <c:pt idx="4">
                  <c:v>Здоровье</c:v>
                </c:pt>
                <c:pt idx="5">
                  <c:v>Школьные команды</c:v>
                </c:pt>
                <c:pt idx="6">
                  <c:v>Школьный климат</c:v>
                </c:pt>
                <c:pt idx="7">
                  <c:v>Образовательная среда</c:v>
                </c:pt>
              </c:strCache>
            </c:strRef>
          </c:cat>
          <c:val>
            <c:numRef>
              <c:f>Лист1!$C$2:$C$9</c:f>
              <c:numCache>
                <c:formatCode>General</c:formatCode>
                <c:ptCount val="8"/>
                <c:pt idx="0">
                  <c:v>24</c:v>
                </c:pt>
                <c:pt idx="1">
                  <c:v>13</c:v>
                </c:pt>
                <c:pt idx="2">
                  <c:v>5</c:v>
                </c:pt>
                <c:pt idx="3">
                  <c:v>3</c:v>
                </c:pt>
                <c:pt idx="4">
                  <c:v>8</c:v>
                </c:pt>
                <c:pt idx="5">
                  <c:v>10</c:v>
                </c:pt>
                <c:pt idx="6">
                  <c:v>9</c:v>
                </c:pt>
                <c:pt idx="7">
                  <c:v>3</c:v>
                </c:pt>
              </c:numCache>
            </c:numRef>
          </c:val>
          <c:extLst xmlns:c16r2="http://schemas.microsoft.com/office/drawing/2015/06/chart">
            <c:ext xmlns:c16="http://schemas.microsoft.com/office/drawing/2014/chart" uri="{C3380CC4-5D6E-409C-BE32-E72D297353CC}">
              <c16:uniqueId val="{00000000-319A-4B11-9FAB-26097A52607C}"/>
            </c:ext>
          </c:extLst>
        </c:ser>
        <c:dLbls>
          <c:showLegendKey val="0"/>
          <c:showVal val="0"/>
          <c:showCatName val="0"/>
          <c:showSerName val="0"/>
          <c:showPercent val="0"/>
          <c:showBubbleSize val="0"/>
        </c:dLbls>
        <c:gapWidth val="219"/>
        <c:overlap val="-27"/>
        <c:axId val="191632512"/>
        <c:axId val="191634048"/>
      </c:barChart>
      <c:catAx>
        <c:axId val="19163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Times New Roman" pitchFamily="18" charset="0"/>
                <a:ea typeface="+mn-ea"/>
                <a:cs typeface="Times New Roman" pitchFamily="18" charset="0"/>
              </a:defRPr>
            </a:pPr>
            <a:endParaRPr lang="ru-RU"/>
          </a:p>
        </c:txPr>
        <c:crossAx val="191634048"/>
        <c:crosses val="autoZero"/>
        <c:auto val="1"/>
        <c:lblAlgn val="ctr"/>
        <c:lblOffset val="100"/>
        <c:noMultiLvlLbl val="0"/>
      </c:catAx>
      <c:valAx>
        <c:axId val="191634048"/>
        <c:scaling>
          <c:orientation val="minMax"/>
          <c:max val="3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1632512"/>
        <c:crosses val="autoZero"/>
        <c:crossBetween val="between"/>
        <c:majorUnit val="5"/>
        <c:minorUnit val="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6250A-B6E6-4CF1-824D-934B55D00FF6}" type="datetimeFigureOut">
              <a:rPr lang="ru-RU" smtClean="0"/>
              <a:t>16.05.2023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5637E-5BF1-4440-8662-256CDAB27462}" type="slidenum">
              <a:rPr lang="ru-RU" smtClean="0"/>
              <a:t>‹#›</a:t>
            </a:fld>
            <a:endParaRPr lang="ru-RU"/>
          </a:p>
        </p:txBody>
      </p:sp>
    </p:spTree>
    <p:extLst>
      <p:ext uri="{BB962C8B-B14F-4D97-AF65-F5344CB8AC3E}">
        <p14:creationId xmlns:p14="http://schemas.microsoft.com/office/powerpoint/2010/main" val="46929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E5637E-5BF1-4440-8662-256CDAB27462}" type="slidenum">
              <a:rPr lang="ru-RU" smtClean="0"/>
              <a:t>2</a:t>
            </a:fld>
            <a:endParaRPr lang="ru-RU"/>
          </a:p>
        </p:txBody>
      </p:sp>
    </p:spTree>
    <p:extLst>
      <p:ext uri="{BB962C8B-B14F-4D97-AF65-F5344CB8AC3E}">
        <p14:creationId xmlns:p14="http://schemas.microsoft.com/office/powerpoint/2010/main" val="162327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E5637E-5BF1-4440-8662-256CDAB27462}" type="slidenum">
              <a:rPr lang="ru-RU" smtClean="0"/>
              <a:t>3</a:t>
            </a:fld>
            <a:endParaRPr lang="ru-RU"/>
          </a:p>
        </p:txBody>
      </p:sp>
    </p:spTree>
    <p:extLst>
      <p:ext uri="{BB962C8B-B14F-4D97-AF65-F5344CB8AC3E}">
        <p14:creationId xmlns:p14="http://schemas.microsoft.com/office/powerpoint/2010/main" val="47270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E5637E-5BF1-4440-8662-256CDAB27462}" type="slidenum">
              <a:rPr lang="ru-RU" smtClean="0"/>
              <a:t>14</a:t>
            </a:fld>
            <a:endParaRPr lang="ru-RU"/>
          </a:p>
        </p:txBody>
      </p:sp>
    </p:spTree>
    <p:extLst>
      <p:ext uri="{BB962C8B-B14F-4D97-AF65-F5344CB8AC3E}">
        <p14:creationId xmlns:p14="http://schemas.microsoft.com/office/powerpoint/2010/main" val="78747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ru-RU" smtClean="0"/>
              <a:t>Образец заголовка</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7369E1C-EDDF-41B5-AD9E-1E0597A4CE4A}" type="datetimeFigureOut">
              <a:rPr lang="ru-RU" smtClean="0"/>
              <a:t>16.05.2023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4F4B23-1167-4334-8087-BC24AF490798}" type="slidenum">
              <a:rPr lang="ru-RU" smtClean="0"/>
              <a:t>‹#›</a:t>
            </a:fld>
            <a:endParaRPr lang="ru-RU"/>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7369E1C-EDDF-41B5-AD9E-1E0597A4CE4A}" type="datetimeFigureOut">
              <a:rPr lang="ru-RU" smtClean="0"/>
              <a:t>16.05.2023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369E1C-EDDF-41B5-AD9E-1E0597A4CE4A}" type="datetimeFigureOut">
              <a:rPr lang="ru-RU" smtClean="0"/>
              <a:t>16.05.2023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7369E1C-EDDF-41B5-AD9E-1E0597A4CE4A}" type="datetimeFigureOut">
              <a:rPr lang="ru-RU" smtClean="0"/>
              <a:t>16.05.2023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7369E1C-EDDF-41B5-AD9E-1E0597A4CE4A}" type="datetimeFigureOut">
              <a:rPr lang="ru-RU" smtClean="0"/>
              <a:t>16.05.2023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4F4B23-1167-4334-8087-BC24AF490798}" type="slidenum">
              <a:rPr lang="ru-RU" smtClean="0"/>
              <a:t>‹#›</a:t>
            </a:fld>
            <a:endParaRPr lang="ru-RU"/>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7369E1C-EDDF-41B5-AD9E-1E0597A4CE4A}" type="datetimeFigureOut">
              <a:rPr lang="ru-RU" smtClean="0"/>
              <a:t>16.05.2023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7369E1C-EDDF-41B5-AD9E-1E0597A4CE4A}" type="datetimeFigureOut">
              <a:rPr lang="ru-RU" smtClean="0"/>
              <a:t>16.05.2023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4F4B23-1167-4334-8087-BC24AF490798}" type="slidenum">
              <a:rPr lang="ru-RU" smtClean="0"/>
              <a:t>‹#›</a:t>
            </a:fld>
            <a:endParaRPr lang="ru-RU"/>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7369E1C-EDDF-41B5-AD9E-1E0597A4CE4A}" type="datetimeFigureOut">
              <a:rPr lang="ru-RU" smtClean="0"/>
              <a:t>16.05.2023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69E1C-EDDF-41B5-AD9E-1E0597A4CE4A}" type="datetimeFigureOut">
              <a:rPr lang="ru-RU" smtClean="0"/>
              <a:t>16.05.2023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7369E1C-EDDF-41B5-AD9E-1E0597A4CE4A}" type="datetimeFigureOut">
              <a:rPr lang="ru-RU" smtClean="0"/>
              <a:t>16.05.2023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4F4B23-1167-4334-8087-BC24AF490798}" type="slidenum">
              <a:rPr lang="ru-RU" smtClean="0"/>
              <a:t>‹#›</a:t>
            </a:fld>
            <a:endParaRPr lang="ru-RU"/>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7369E1C-EDDF-41B5-AD9E-1E0597A4CE4A}" type="datetimeFigureOut">
              <a:rPr lang="ru-RU" smtClean="0"/>
              <a:t>16.05.2023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4F4B23-1167-4334-8087-BC24AF490798}"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57369E1C-EDDF-41B5-AD9E-1E0597A4CE4A}" type="datetimeFigureOut">
              <a:rPr lang="ru-RU" smtClean="0"/>
              <a:t>16.05.2023</a:t>
            </a:fld>
            <a:endParaRPr lang="ru-RU"/>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ru-RU"/>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864F4B23-1167-4334-8087-BC24AF49079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chart" Target="../charts/chart1.xm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339522" y="3327433"/>
            <a:ext cx="9321306" cy="1089529"/>
          </a:xfrm>
          <a:prstGeom prst="rect">
            <a:avLst/>
          </a:prstGeom>
        </p:spPr>
        <p:txBody>
          <a:bodyPr wrap="square">
            <a:spAutoFit/>
          </a:bodyPr>
          <a:lstStyle/>
          <a:p>
            <a:pPr algn="ctr">
              <a:lnSpc>
                <a:spcPct val="90000"/>
              </a:lnSpc>
            </a:pPr>
            <a:r>
              <a:rPr lang="ru-RU" sz="3600" b="1" dirty="0" smtClean="0">
                <a:latin typeface="Times New Roman" pitchFamily="18" charset="0"/>
                <a:cs typeface="Times New Roman" pitchFamily="18" charset="0"/>
              </a:rPr>
              <a:t>ГБОУ «Центр образования г. Урус-Мартан им. </a:t>
            </a:r>
            <a:r>
              <a:rPr lang="ru-RU" sz="3600" b="1" dirty="0" err="1" smtClean="0">
                <a:latin typeface="Times New Roman" pitchFamily="18" charset="0"/>
                <a:cs typeface="Times New Roman" pitchFamily="18" charset="0"/>
              </a:rPr>
              <a:t>Агаевой</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Маржан</a:t>
            </a:r>
            <a:r>
              <a:rPr lang="ru-RU" sz="3600" b="1" dirty="0" smtClean="0">
                <a:latin typeface="Times New Roman" pitchFamily="18" charset="0"/>
                <a:cs typeface="Times New Roman" pitchFamily="18" charset="0"/>
              </a:rPr>
              <a:t>»</a:t>
            </a:r>
            <a:endParaRPr lang="ru-RU" sz="3600" b="1" dirty="0">
              <a:latin typeface="Times New Roman" pitchFamily="18" charset="0"/>
              <a:cs typeface="Times New Roman" pitchFamily="18" charset="0"/>
            </a:endParaRPr>
          </a:p>
        </p:txBody>
      </p:sp>
      <p:pic>
        <p:nvPicPr>
          <p:cNvPr id="4" name="Рисунок 3"/>
          <p:cNvPicPr>
            <a:picLocks noChangeAspect="1"/>
          </p:cNvPicPr>
          <p:nvPr/>
        </p:nvPicPr>
        <p:blipFill rotWithShape="1">
          <a:blip r:embed="rId2"/>
          <a:srcRect l="15732" t="2751" r="7766" b="25228"/>
          <a:stretch/>
        </p:blipFill>
        <p:spPr>
          <a:xfrm>
            <a:off x="9326880" y="318599"/>
            <a:ext cx="2523856" cy="2185319"/>
          </a:xfrm>
          <a:prstGeom prst="rect">
            <a:avLst/>
          </a:prstGeom>
          <a:solidFill>
            <a:srgbClr val="0D9344"/>
          </a:solidFill>
        </p:spPr>
      </p:pic>
      <p:sp>
        <p:nvSpPr>
          <p:cNvPr id="2" name="Прямоугольник 1"/>
          <p:cNvSpPr/>
          <p:nvPr/>
        </p:nvSpPr>
        <p:spPr>
          <a:xfrm>
            <a:off x="636874" y="5240478"/>
            <a:ext cx="5277407" cy="1200329"/>
          </a:xfrm>
          <a:prstGeom prst="rect">
            <a:avLst/>
          </a:prstGeom>
        </p:spPr>
        <p:txBody>
          <a:bodyPr wrap="none">
            <a:spAutoFit/>
          </a:bodyPr>
          <a:lstStyle/>
          <a:p>
            <a:r>
              <a:rPr lang="ru-RU" dirty="0">
                <a:latin typeface="Times New Roman" pitchFamily="18" charset="0"/>
                <a:cs typeface="Times New Roman" pitchFamily="18" charset="0"/>
              </a:rPr>
              <a:t>Проектная команда:</a:t>
            </a:r>
          </a:p>
          <a:p>
            <a:r>
              <a:rPr lang="ru-RU" dirty="0">
                <a:latin typeface="Times New Roman" pitchFamily="18" charset="0"/>
                <a:cs typeface="Times New Roman" pitchFamily="18" charset="0"/>
              </a:rPr>
              <a:t>Директор школы </a:t>
            </a:r>
            <a:r>
              <a:rPr lang="ru-RU" dirty="0" smtClean="0">
                <a:latin typeface="Times New Roman" pitchFamily="18" charset="0"/>
                <a:cs typeface="Times New Roman" pitchFamily="18" charset="0"/>
              </a:rPr>
              <a:t>–  Л.А. </a:t>
            </a:r>
            <a:r>
              <a:rPr lang="ru-RU" dirty="0" err="1" smtClean="0">
                <a:latin typeface="Times New Roman" pitchFamily="18" charset="0"/>
                <a:cs typeface="Times New Roman" pitchFamily="18" charset="0"/>
              </a:rPr>
              <a:t>Джантамирова</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Заместитель директора по УВР – </a:t>
            </a:r>
            <a:r>
              <a:rPr lang="ru-RU" dirty="0" smtClean="0">
                <a:latin typeface="Times New Roman" pitchFamily="18" charset="0"/>
                <a:cs typeface="Times New Roman" pitchFamily="18" charset="0"/>
              </a:rPr>
              <a:t>Л.В. </a:t>
            </a:r>
            <a:r>
              <a:rPr lang="ru-RU" dirty="0" err="1" smtClean="0">
                <a:latin typeface="Times New Roman" pitchFamily="18" charset="0"/>
                <a:cs typeface="Times New Roman" pitchFamily="18" charset="0"/>
              </a:rPr>
              <a:t>Адсаламова</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З</a:t>
            </a:r>
            <a:r>
              <a:rPr lang="ru-RU" dirty="0" smtClean="0">
                <a:latin typeface="Times New Roman" pitchFamily="18" charset="0"/>
                <a:cs typeface="Times New Roman" pitchFamily="18" charset="0"/>
              </a:rPr>
              <a:t>аместитель </a:t>
            </a:r>
            <a:r>
              <a:rPr lang="ru-RU" dirty="0">
                <a:latin typeface="Times New Roman" pitchFamily="18" charset="0"/>
                <a:cs typeface="Times New Roman" pitchFamily="18" charset="0"/>
              </a:rPr>
              <a:t>директора по ВР </a:t>
            </a:r>
            <a:r>
              <a:rPr lang="ru-RU" dirty="0" smtClean="0">
                <a:latin typeface="Times New Roman" pitchFamily="18" charset="0"/>
                <a:cs typeface="Times New Roman" pitchFamily="18" charset="0"/>
              </a:rPr>
              <a:t>– Р.Д. </a:t>
            </a:r>
            <a:r>
              <a:rPr lang="ru-RU" dirty="0" err="1" smtClean="0">
                <a:latin typeface="Times New Roman" pitchFamily="18" charset="0"/>
                <a:cs typeface="Times New Roman" pitchFamily="18" charset="0"/>
              </a:rPr>
              <a:t>Магомадова</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028" name="Picture 4" descr="C:\Users\user\Desktop\IMG_1996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556" y="707365"/>
            <a:ext cx="4149304" cy="2475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9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333333"/>
                </a:solidFill>
                <a:latin typeface="Times New Roman" pitchFamily="18" charset="0"/>
                <a:ea typeface="Calibri" panose="020F0502020204030204" pitchFamily="34" charset="0"/>
                <a:cs typeface="Times New Roman" pitchFamily="18" charset="0"/>
              </a:rPr>
              <a:t>Штаб воспитательной работы</a:t>
            </a:r>
            <a:endParaRPr lang="ru-RU" b="1" dirty="0">
              <a:latin typeface="Times New Roman" pitchFamily="18" charset="0"/>
              <a:cs typeface="Times New Roman" pitchFamily="18" charset="0"/>
            </a:endParaRPr>
          </a:p>
        </p:txBody>
      </p:sp>
      <p:sp>
        <p:nvSpPr>
          <p:cNvPr id="3" name="Объект 2"/>
          <p:cNvSpPr>
            <a:spLocks noGrp="1"/>
          </p:cNvSpPr>
          <p:nvPr>
            <p:ph idx="1"/>
          </p:nvPr>
        </p:nvSpPr>
        <p:spPr>
          <a:xfrm>
            <a:off x="-292100" y="-279400"/>
            <a:ext cx="10972800" cy="6032500"/>
          </a:xfrm>
        </p:spPr>
        <p:txBody>
          <a:bodyPr/>
          <a:lstStyle/>
          <a:p>
            <a:pPr marL="0" indent="0">
              <a:buNone/>
            </a:pPr>
            <a:r>
              <a:rPr lang="ru-RU" dirty="0" smtClean="0">
                <a:solidFill>
                  <a:srgbClr val="FF0000"/>
                </a:solidFill>
              </a:rPr>
              <a:t>.</a:t>
            </a:r>
            <a:endParaRPr lang="ru-RU" dirty="0">
              <a:solidFill>
                <a:srgbClr val="FF0000"/>
              </a:solidFill>
            </a:endParaRPr>
          </a:p>
        </p:txBody>
      </p:sp>
      <p:pic>
        <p:nvPicPr>
          <p:cNvPr id="2050" name="Picture 2" descr="C:\Users\999\Desktop\Рамф\IMG-20221220-WA00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6617" y="1110501"/>
            <a:ext cx="3882348" cy="243279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999\Desktop\Рамф\20221209_1446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0" y="4178300"/>
            <a:ext cx="3729182" cy="248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399" y="4178300"/>
            <a:ext cx="3530601" cy="239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533401" y="1446415"/>
            <a:ext cx="6553199" cy="2528685"/>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1"/>
                </a:solidFill>
                <a:latin typeface="Times New Roman" pitchFamily="18" charset="0"/>
                <a:ea typeface="Calibri" panose="020F0502020204030204" pitchFamily="34" charset="0"/>
                <a:cs typeface="Times New Roman" pitchFamily="18" charset="0"/>
              </a:rPr>
              <a:t>Штаб воспитательной работы является </a:t>
            </a:r>
            <a:r>
              <a:rPr lang="ru-RU" sz="2800" b="1" dirty="0">
                <a:solidFill>
                  <a:schemeClr val="tx1"/>
                </a:solidFill>
                <a:latin typeface="Times New Roman" pitchFamily="18" charset="0"/>
                <a:cs typeface="Times New Roman" pitchFamily="18" charset="0"/>
              </a:rPr>
              <a:t>общественным органом, проводящим комплексную работу по воспитанию, развитию и социальной защите обучающихся </a:t>
            </a:r>
            <a:r>
              <a:rPr lang="ru-RU" sz="2800" b="1" dirty="0" smtClean="0">
                <a:solidFill>
                  <a:schemeClr val="tx1"/>
                </a:solidFill>
                <a:latin typeface="Times New Roman" pitchFamily="18" charset="0"/>
                <a:cs typeface="Times New Roman" pitchFamily="18" charset="0"/>
              </a:rPr>
              <a:t>в Центре образования</a:t>
            </a:r>
            <a:endParaRPr lang="ru-RU"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3040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B050"/>
          </a:solidFill>
        </p:spPr>
        <p:txBody>
          <a:bodyPr/>
          <a:lstStyle/>
          <a:p>
            <a:pPr algn="ctr"/>
            <a:r>
              <a:rPr lang="ru-RU" b="1" dirty="0" smtClean="0">
                <a:solidFill>
                  <a:schemeClr val="tx1"/>
                </a:solidFill>
                <a:latin typeface="Times New Roman" pitchFamily="18" charset="0"/>
                <a:cs typeface="Times New Roman" pitchFamily="18" charset="0"/>
              </a:rPr>
              <a:t>Советник по воспитанию</a:t>
            </a:r>
            <a:endParaRPr lang="ru-RU" b="1" dirty="0">
              <a:solidFill>
                <a:schemeClr val="tx1"/>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r>
              <a:rPr lang="ru-RU" smtClean="0"/>
              <a:t>Фото Эти</a:t>
            </a:r>
            <a:endParaRPr lang="ru-RU" dirty="0"/>
          </a:p>
        </p:txBody>
      </p:sp>
      <p:pic>
        <p:nvPicPr>
          <p:cNvPr id="1026" name="Picture 2" descr="C:\Users\999\Desktop\Рамф\IMG-20221027-WA0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4096" y="1568093"/>
            <a:ext cx="3720595" cy="2790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style>
          <a:lnRef idx="2">
            <a:schemeClr val="dk1"/>
          </a:lnRef>
          <a:fillRef idx="1">
            <a:schemeClr val="lt1"/>
          </a:fillRef>
          <a:effectRef idx="0">
            <a:schemeClr val="dk1"/>
          </a:effectRef>
          <a:fontRef idx="minor">
            <a:schemeClr val="dk1"/>
          </a:fontRef>
        </p:style>
      </p:pic>
      <p:pic>
        <p:nvPicPr>
          <p:cNvPr id="1027" name="Picture 3" descr="C:\Users\999\Desktop\Рамф\IMG-20221027-WA0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71" y="1657408"/>
            <a:ext cx="3482420" cy="2611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style>
          <a:lnRef idx="2">
            <a:schemeClr val="dk1"/>
          </a:lnRef>
          <a:fillRef idx="1">
            <a:schemeClr val="lt1"/>
          </a:fillRef>
          <a:effectRef idx="0">
            <a:schemeClr val="dk1"/>
          </a:effectRef>
          <a:fontRef idx="minor">
            <a:schemeClr val="dk1"/>
          </a:fontRef>
        </p:style>
      </p:pic>
      <p:pic>
        <p:nvPicPr>
          <p:cNvPr id="1028" name="Picture 4" descr="C:\Users\999\Desktop\Рамф\IMG-20230118-WA0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145" y="1500818"/>
            <a:ext cx="3500932" cy="2619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style>
          <a:lnRef idx="2">
            <a:schemeClr val="dk1">
              <a:shade val="50000"/>
            </a:schemeClr>
          </a:lnRef>
          <a:fillRef idx="1">
            <a:schemeClr val="dk1"/>
          </a:fillRef>
          <a:effectRef idx="0">
            <a:schemeClr val="dk1"/>
          </a:effectRef>
          <a:fontRef idx="minor">
            <a:schemeClr val="lt1"/>
          </a:fontRef>
        </p:style>
      </p:pic>
      <p:pic>
        <p:nvPicPr>
          <p:cNvPr id="1029" name="Picture 5" descr="C:\Users\999\Desktop\Рамф\IMG-20230118-WA0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602" y="4269223"/>
            <a:ext cx="3336988" cy="2496987"/>
          </a:xfrm>
          <a:prstGeom prst="rect">
            <a:avLst/>
          </a:prstGeom>
          <a:ln>
            <a:noFill/>
          </a:ln>
          <a:effectLst>
            <a:outerShdw blurRad="292100" dist="139700" dir="2700000" algn="tl" rotWithShape="0">
              <a:srgbClr val="333333">
                <a:alpha val="65000"/>
              </a:srgbClr>
            </a:outerShdw>
          </a:effectLst>
          <a:extLst/>
        </p:spPr>
        <p:style>
          <a:lnRef idx="0">
            <a:schemeClr val="accent1"/>
          </a:lnRef>
          <a:fillRef idx="3">
            <a:schemeClr val="accent1"/>
          </a:fillRef>
          <a:effectRef idx="3">
            <a:schemeClr val="accent1"/>
          </a:effectRef>
          <a:fontRef idx="minor">
            <a:schemeClr val="lt1"/>
          </a:fontRef>
        </p:style>
      </p:pic>
      <p:pic>
        <p:nvPicPr>
          <p:cNvPr id="7" name="Picture 5" descr="C:\Users\999\Desktop\Рамф\PHOTO-2023-04-13-15-13-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8681" y="4269223"/>
            <a:ext cx="3218873" cy="2414155"/>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974974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355600"/>
            <a:ext cx="12192000" cy="6959600"/>
          </a:xfrm>
          <a:prstGeom prst="rect">
            <a:avLst/>
          </a:prstGeom>
        </p:spPr>
      </p:pic>
    </p:spTree>
    <p:extLst>
      <p:ext uri="{BB962C8B-B14F-4D97-AF65-F5344CB8AC3E}">
        <p14:creationId xmlns:p14="http://schemas.microsoft.com/office/powerpoint/2010/main" val="76411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9933"/>
          </a:solidFill>
        </p:spPr>
        <p:txBody>
          <a:bodyPr>
            <a:normAutofit fontScale="90000"/>
          </a:bodyPr>
          <a:lstStyle/>
          <a:p>
            <a:pPr algn="ctr"/>
            <a:r>
              <a:rPr lang="ru-RU" dirty="0" smtClean="0"/>
              <a:t/>
            </a:r>
            <a:br>
              <a:rPr lang="ru-RU" dirty="0" smtClean="0"/>
            </a:br>
            <a:r>
              <a:rPr lang="ru-RU" dirty="0"/>
              <a:t/>
            </a:r>
            <a:br>
              <a:rPr lang="ru-RU" dirty="0"/>
            </a:br>
            <a:r>
              <a:rPr lang="ru-RU" dirty="0" smtClean="0"/>
              <a:t/>
            </a:r>
            <a:br>
              <a:rPr lang="ru-RU" dirty="0" smtClean="0"/>
            </a:br>
            <a:r>
              <a:rPr lang="ru-RU" b="1" dirty="0" smtClean="0">
                <a:solidFill>
                  <a:schemeClr val="tx1"/>
                </a:solidFill>
                <a:latin typeface="Times New Roman" pitchFamily="18" charset="0"/>
                <a:cs typeface="Times New Roman" pitchFamily="18" charset="0"/>
              </a:rPr>
              <a:t>Основные </a:t>
            </a:r>
            <a:r>
              <a:rPr lang="ru-RU" b="1" dirty="0">
                <a:solidFill>
                  <a:schemeClr val="tx1"/>
                </a:solidFill>
                <a:latin typeface="Times New Roman" pitchFamily="18" charset="0"/>
                <a:cs typeface="Times New Roman" pitchFamily="18" charset="0"/>
              </a:rPr>
              <a:t>традиции Центра </a:t>
            </a:r>
            <a:r>
              <a:rPr lang="ru-RU" b="1" dirty="0" smtClean="0">
                <a:solidFill>
                  <a:schemeClr val="tx1"/>
                </a:solidFill>
                <a:latin typeface="Times New Roman" pitchFamily="18" charset="0"/>
                <a:cs typeface="Times New Roman" pitchFamily="18" charset="0"/>
              </a:rPr>
              <a:t>образования:</a:t>
            </a:r>
            <a:r>
              <a:rPr lang="ru-RU" dirty="0" smtClean="0"/>
              <a:t/>
            </a:r>
            <a:br>
              <a:rPr lang="ru-RU" dirty="0" smtClean="0"/>
            </a:br>
            <a:r>
              <a:rPr lang="ru-RU" dirty="0" smtClean="0"/>
              <a:t> </a:t>
            </a:r>
            <a:r>
              <a:rPr lang="ru-RU" dirty="0"/>
              <a:t/>
            </a:r>
            <a:br>
              <a:rPr lang="ru-RU" dirty="0"/>
            </a:br>
            <a:r>
              <a:rPr lang="ru-RU" dirty="0" smtClean="0"/>
              <a:t/>
            </a:r>
            <a:br>
              <a:rPr lang="ru-RU" dirty="0" smtClean="0"/>
            </a:br>
            <a:endParaRPr lang="ru-RU" dirty="0"/>
          </a:p>
        </p:txBody>
      </p:sp>
      <p:sp>
        <p:nvSpPr>
          <p:cNvPr id="3" name="Объект 2"/>
          <p:cNvSpPr>
            <a:spLocks noGrp="1"/>
          </p:cNvSpPr>
          <p:nvPr>
            <p:ph idx="1"/>
          </p:nvPr>
        </p:nvSpPr>
        <p:spPr>
          <a:xfrm>
            <a:off x="578778" y="1559959"/>
            <a:ext cx="10972800" cy="4876800"/>
          </a:xfrm>
        </p:spPr>
        <p:txBody>
          <a:bodyPr>
            <a:normAutofit/>
          </a:bodyPr>
          <a:lstStyle/>
          <a:p>
            <a:pPr fontAlgn="base"/>
            <a:endParaRPr lang="ru-RU" sz="2000" dirty="0" smtClean="0">
              <a:latin typeface="Times New Roman" panose="02020603050405020304" pitchFamily="18" charset="0"/>
              <a:cs typeface="Times New Roman" panose="02020603050405020304" pitchFamily="18" charset="0"/>
            </a:endParaRPr>
          </a:p>
          <a:p>
            <a:pPr fontAlgn="base"/>
            <a:endParaRPr lang="ru-RU" sz="2000" dirty="0">
              <a:latin typeface="Times New Roman" panose="02020603050405020304" pitchFamily="18" charset="0"/>
              <a:cs typeface="Times New Roman" panose="02020603050405020304" pitchFamily="18" charset="0"/>
            </a:endParaRPr>
          </a:p>
          <a:p>
            <a:pPr fontAlgn="base"/>
            <a:endParaRPr lang="ru-RU" sz="2000" dirty="0" smtClean="0">
              <a:latin typeface="Times New Roman" panose="02020603050405020304" pitchFamily="18" charset="0"/>
              <a:cs typeface="Times New Roman" panose="02020603050405020304" pitchFamily="18" charset="0"/>
            </a:endParaRPr>
          </a:p>
          <a:p>
            <a:pPr fontAlgn="base"/>
            <a:endParaRPr lang="ru-RU" sz="2000" dirty="0">
              <a:latin typeface="Times New Roman" panose="02020603050405020304" pitchFamily="18" charset="0"/>
              <a:cs typeface="Times New Roman" panose="02020603050405020304" pitchFamily="18" charset="0"/>
            </a:endParaRPr>
          </a:p>
          <a:p>
            <a:pPr fontAlgn="base"/>
            <a:endParaRPr lang="ru-RU" sz="2000" dirty="0" smtClean="0">
              <a:latin typeface="Times New Roman" panose="02020603050405020304" pitchFamily="18" charset="0"/>
              <a:cs typeface="Times New Roman" panose="02020603050405020304" pitchFamily="18" charset="0"/>
            </a:endParaRPr>
          </a:p>
          <a:p>
            <a:pPr fontAlgn="base"/>
            <a:endParaRPr lang="ru-RU" sz="2000" dirty="0" smtClean="0">
              <a:latin typeface="Times New Roman" panose="02020603050405020304" pitchFamily="18" charset="0"/>
              <a:cs typeface="Times New Roman" panose="02020603050405020304" pitchFamily="18" charset="0"/>
            </a:endParaRPr>
          </a:p>
          <a:p>
            <a:pPr fontAlgn="base"/>
            <a:endParaRPr lang="ru-RU" sz="2000" dirty="0">
              <a:latin typeface="Times New Roman" panose="02020603050405020304" pitchFamily="18" charset="0"/>
              <a:cs typeface="Times New Roman" panose="02020603050405020304" pitchFamily="18" charset="0"/>
            </a:endParaRPr>
          </a:p>
          <a:p>
            <a:pPr fontAlgn="base"/>
            <a:endParaRPr lang="ru-RU" sz="2000" dirty="0">
              <a:latin typeface="Times New Roman" panose="02020603050405020304" pitchFamily="18" charset="0"/>
              <a:cs typeface="Times New Roman" panose="02020603050405020304" pitchFamily="18" charset="0"/>
            </a:endParaRPr>
          </a:p>
          <a:p>
            <a:pPr fontAlgn="base"/>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750014" y="5424754"/>
            <a:ext cx="10325528" cy="91440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ru-RU" sz="2000" dirty="0" smtClean="0">
                <a:latin typeface="Times New Roman" panose="02020603050405020304" pitchFamily="18" charset="0"/>
                <a:cs typeface="Times New Roman" panose="02020603050405020304" pitchFamily="18" charset="0"/>
              </a:rPr>
              <a:t>- ключевые </a:t>
            </a:r>
            <a:r>
              <a:rPr lang="ru-RU" sz="2000" dirty="0">
                <a:latin typeface="Times New Roman" panose="02020603050405020304" pitchFamily="18" charset="0"/>
                <a:cs typeface="Times New Roman" panose="02020603050405020304" pitchFamily="18" charset="0"/>
              </a:rPr>
              <a:t>общешкольные дела, через которые осуществляется интеграция воспитательных усилий педагогов;</a:t>
            </a:r>
          </a:p>
        </p:txBody>
      </p:sp>
      <p:sp>
        <p:nvSpPr>
          <p:cNvPr id="5" name="Скругленный прямоугольник 4"/>
          <p:cNvSpPr/>
          <p:nvPr/>
        </p:nvSpPr>
        <p:spPr>
          <a:xfrm>
            <a:off x="760291" y="2532578"/>
            <a:ext cx="10325528" cy="91440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ru-RU" sz="2000" dirty="0">
                <a:latin typeface="Times New Roman" panose="02020603050405020304" pitchFamily="18" charset="0"/>
                <a:cs typeface="Times New Roman" panose="02020603050405020304" pitchFamily="18" charset="0"/>
              </a:rPr>
              <a:t>- важной чертой каждого ключевого дела и большинства используемых для воспитания других совместных дел педагогов и школьников является коллективная разработка и планирование, а также коллективный анализ их результатов;</a:t>
            </a:r>
          </a:p>
        </p:txBody>
      </p:sp>
      <p:sp>
        <p:nvSpPr>
          <p:cNvPr id="6" name="Скругленный прямоугольник 5"/>
          <p:cNvSpPr/>
          <p:nvPr/>
        </p:nvSpPr>
        <p:spPr>
          <a:xfrm>
            <a:off x="750014" y="3428143"/>
            <a:ext cx="10325528" cy="91440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ru-RU" sz="2000" dirty="0">
                <a:latin typeface="Times New Roman" panose="02020603050405020304" pitchFamily="18" charset="0"/>
                <a:cs typeface="Times New Roman" panose="02020603050405020304" pitchFamily="18" charset="0"/>
              </a:rPr>
              <a:t>- в школе создаются такие условия, при которых по мере взросления ребенка увеличивается и его роль в совместных делах (от пассивного наблюдателя до организатора);</a:t>
            </a:r>
          </a:p>
        </p:txBody>
      </p:sp>
      <p:sp>
        <p:nvSpPr>
          <p:cNvPr id="7" name="Скругленный прямоугольник 6"/>
          <p:cNvSpPr/>
          <p:nvPr/>
        </p:nvSpPr>
        <p:spPr>
          <a:xfrm>
            <a:off x="755152" y="4385353"/>
            <a:ext cx="10325528" cy="91440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ru-RU" sz="2000" dirty="0">
                <a:latin typeface="Times New Roman" panose="02020603050405020304" pitchFamily="18" charset="0"/>
                <a:cs typeface="Times New Roman" panose="02020603050405020304" pitchFamily="18" charset="0"/>
              </a:rPr>
              <a:t>педагоги школы ориентированы на формирование коллективов в рамках школьных классов, кружков, студий, секций и иных детских объединений, на установление в них доброжелательных и товарищеских взаимоотношений;</a:t>
            </a:r>
          </a:p>
        </p:txBody>
      </p:sp>
      <p:sp>
        <p:nvSpPr>
          <p:cNvPr id="8" name="Скругленный прямоугольник 7"/>
          <p:cNvSpPr/>
          <p:nvPr/>
        </p:nvSpPr>
        <p:spPr>
          <a:xfrm>
            <a:off x="760290" y="1498314"/>
            <a:ext cx="10325528" cy="91440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ключевой фигурой воспитания в школе является классный руководитель, реализующий по отношению к детям защитную, личностно развивающую, организационную, посредническую (в разрешении конфликтов) функции.</a:t>
            </a:r>
          </a:p>
        </p:txBody>
      </p:sp>
    </p:spTree>
    <p:extLst>
      <p:ext uri="{BB962C8B-B14F-4D97-AF65-F5344CB8AC3E}">
        <p14:creationId xmlns:p14="http://schemas.microsoft.com/office/powerpoint/2010/main" val="4261207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33400"/>
            <a:ext cx="10972800" cy="1364802"/>
          </a:xfrm>
          <a:solidFill>
            <a:srgbClr val="00B050"/>
          </a:solidFill>
        </p:spPr>
        <p:txBody>
          <a:bodyPr>
            <a:noAutofit/>
          </a:bodyPr>
          <a:lstStyle/>
          <a:p>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Классный </a:t>
            </a:r>
            <a:r>
              <a:rPr lang="ru-RU" sz="2400" b="1" dirty="0">
                <a:solidFill>
                  <a:schemeClr val="tx1"/>
                </a:solidFill>
                <a:latin typeface="Times New Roman" panose="02020603050405020304" pitchFamily="18" charset="0"/>
                <a:cs typeface="Times New Roman" panose="02020603050405020304" pitchFamily="18" charset="0"/>
              </a:rPr>
              <a:t>руководитель, осуществляя работу с классом, организует работу с классным коллективом; индивидуальную работу с обучающимися вверенного ему класса, а также работу с родителями или их законными представителями, работу с учителями, преподающими в данном классе.</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76515" y="2169397"/>
            <a:ext cx="2816412" cy="2028480"/>
          </a:xfrm>
          <a:prstGeom prst="rect">
            <a:avLst/>
          </a:prstGeom>
          <a:ln>
            <a:noFill/>
          </a:ln>
          <a:effectLst>
            <a:outerShdw blurRad="292100" dist="139700" dir="2700000" algn="tl" rotWithShape="0">
              <a:srgbClr val="333333">
                <a:alpha val="65000"/>
              </a:srgbClr>
            </a:outerShdw>
          </a:effectLst>
        </p:spPr>
      </p:pic>
      <p:pic>
        <p:nvPicPr>
          <p:cNvPr id="3075" name="Picture 3" descr="C:\Users\999\Desktop\работа фотоматериал\IMG_71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749" y="4535377"/>
            <a:ext cx="2823004" cy="21172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999\Desktop\работа фотоматериал\XIBR14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6884" y="4548077"/>
            <a:ext cx="3088551" cy="21172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999\Desktop\Рамф\IMG-20230407-WA00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448" y="2241824"/>
            <a:ext cx="2883006" cy="20223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999\Desktop\Рамф\PHOTO-2023-04-13-15-13-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2928" y="2169397"/>
            <a:ext cx="2901352" cy="202235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999\Desktop\Рамф\PHOTO-2023-04-13-16-21-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4998" y="4623834"/>
            <a:ext cx="1874067" cy="21172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999\Desktop\Рамф\PHOTO-2023-04-13-16-19-5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8799" y="4604179"/>
            <a:ext cx="2608259" cy="215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133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9933"/>
          </a:solidFill>
        </p:spPr>
        <p:txBody>
          <a:bodyPr/>
          <a:lstStyle/>
          <a:p>
            <a:r>
              <a:rPr lang="ru-RU" b="1" dirty="0" smtClean="0">
                <a:solidFill>
                  <a:schemeClr val="tx1"/>
                </a:solidFill>
                <a:latin typeface="Times New Roman" pitchFamily="18" charset="0"/>
                <a:cs typeface="Times New Roman" pitchFamily="18" charset="0"/>
              </a:rPr>
              <a:t>                 Разговоры о важном</a:t>
            </a:r>
            <a:endParaRPr lang="ru-RU" b="1" dirty="0">
              <a:solidFill>
                <a:schemeClr val="tx1"/>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78353" y="1229129"/>
            <a:ext cx="2574222" cy="3099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C:\Users\999\Desktop\работа фотоматериал\IMG_7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1320" y="4233448"/>
            <a:ext cx="3610802" cy="1979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C:\Users\999\Desktop\работа фотоматериал\IMG_73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780" y="4233448"/>
            <a:ext cx="2977056" cy="199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1" name="Picture 5" descr="C:\Users\999\Desktop\работа фотоматериал\IMG_76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380" y="1502031"/>
            <a:ext cx="2956148" cy="2731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7" name="Picture 9" descr="C:\Users\999\Desktop\Рамф\PHOTO-2023-04-14-10-34-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17" y="4395786"/>
            <a:ext cx="2658534" cy="199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C:\Users\999\Desktop\Рамф\PHOTO-2023-04-14-10-45-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336" y="1469798"/>
            <a:ext cx="3289300" cy="2596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63763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660066"/>
          </a:solidFill>
        </p:spPr>
        <p:txBody>
          <a:bodyPr/>
          <a:lstStyle/>
          <a:p>
            <a:pPr algn="ctr"/>
            <a:r>
              <a:rPr lang="ru-RU" b="1" dirty="0" smtClean="0">
                <a:solidFill>
                  <a:schemeClr val="bg1"/>
                </a:solidFill>
                <a:latin typeface="Times New Roman" pitchFamily="18" charset="0"/>
                <a:cs typeface="Times New Roman" pitchFamily="18" charset="0"/>
              </a:rPr>
              <a:t>Патриотическое воспитание</a:t>
            </a:r>
            <a:endParaRPr lang="ru-RU" b="1" dirty="0">
              <a:solidFill>
                <a:schemeClr val="bg1"/>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5122" name="Picture 2" descr="C:\Users\999\Desktop\работа фотоматериал\IMG_84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636650"/>
            <a:ext cx="2501900" cy="2377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C:\Users\999\Desktop\работа фотоматериал\HTRN4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646" y="1585145"/>
            <a:ext cx="3158014" cy="2390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C:\Users\999\Desktop\PHOTO-2023-04-13-16-57-37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000" y="1820124"/>
            <a:ext cx="2701054" cy="1731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999\Desktop\Рамф\PHOTO-2023-04-14-10-35-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400" y="4279502"/>
            <a:ext cx="3956784" cy="1726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999\Desktop\Рамф\PHOTO-2023-04-14-10-42-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949" y="4279501"/>
            <a:ext cx="3136901" cy="1726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9" name="Picture 5" descr="C:\Users\999\Desktop\Рамф\PHOTO-2023-04-14-10-35-2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400" y="1655936"/>
            <a:ext cx="2746008" cy="2059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4" name="Picture 2" descr="C:\Users\999\Desktop\Рамф\PHOTO-2023-04-18-10-07-2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1868" y="4279501"/>
            <a:ext cx="3265946" cy="1893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01818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3200400" y="381001"/>
            <a:ext cx="3067050" cy="306704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1000"/>
            <a:ext cx="3200402" cy="306705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8298" y="3448050"/>
            <a:ext cx="2876549" cy="340995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1149" y="380999"/>
            <a:ext cx="2990849" cy="306705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 y="3448050"/>
            <a:ext cx="3371851" cy="340995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3448050"/>
            <a:ext cx="3047999" cy="3409950"/>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7450" y="380999"/>
            <a:ext cx="2933699" cy="306705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0302" y="3448050"/>
            <a:ext cx="3028945" cy="3409950"/>
          </a:xfrm>
          <a:prstGeom prst="rect">
            <a:avLst/>
          </a:prstGeom>
        </p:spPr>
      </p:pic>
    </p:spTree>
    <p:extLst>
      <p:ext uri="{BB962C8B-B14F-4D97-AF65-F5344CB8AC3E}">
        <p14:creationId xmlns:p14="http://schemas.microsoft.com/office/powerpoint/2010/main" val="148940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3298" y="366712"/>
            <a:ext cx="3025102" cy="312419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342899"/>
            <a:ext cx="3216948" cy="312419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366711"/>
            <a:ext cx="2895600" cy="3124199"/>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879" y="3514723"/>
            <a:ext cx="3075419" cy="332898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999" y="366712"/>
            <a:ext cx="3025103" cy="3100383"/>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17" y="3467097"/>
            <a:ext cx="3328315" cy="3390903"/>
          </a:xfrm>
          <a:prstGeom prst="rect">
            <a:avLst/>
          </a:prstGeom>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1102" y="3490910"/>
            <a:ext cx="3048000" cy="3328989"/>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1298" y="3514723"/>
            <a:ext cx="2872701" cy="3374233"/>
          </a:xfrm>
          <a:prstGeom prst="rect">
            <a:avLst/>
          </a:prstGeom>
        </p:spPr>
      </p:pic>
    </p:spTree>
    <p:extLst>
      <p:ext uri="{BB962C8B-B14F-4D97-AF65-F5344CB8AC3E}">
        <p14:creationId xmlns:p14="http://schemas.microsoft.com/office/powerpoint/2010/main" val="144534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310" y="517494"/>
            <a:ext cx="10972800" cy="990600"/>
          </a:xfrm>
          <a:solidFill>
            <a:srgbClr val="006600"/>
          </a:solidFill>
        </p:spPr>
        <p:txBody>
          <a:bodyPr/>
          <a:lstStyle/>
          <a:p>
            <a:pPr algn="ctr"/>
            <a:r>
              <a:rPr lang="ru-RU" b="1" dirty="0" smtClean="0">
                <a:solidFill>
                  <a:schemeClr val="bg1"/>
                </a:solidFill>
                <a:latin typeface="Times New Roman" pitchFamily="18" charset="0"/>
                <a:cs typeface="Times New Roman" pitchFamily="18" charset="0"/>
              </a:rPr>
              <a:t>Чистота-залог здоровья </a:t>
            </a:r>
            <a:endParaRPr lang="ru-RU" b="1" dirty="0">
              <a:solidFill>
                <a:schemeClr val="bg1"/>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700" y="4153333"/>
            <a:ext cx="4524010" cy="2372727"/>
          </a:xfrm>
          <a:prstGeom prst="rect">
            <a:avLst/>
          </a:prstGeom>
          <a:ln>
            <a:noFill/>
          </a:ln>
          <a:effectLst>
            <a:outerShdw blurRad="292100" dist="139700" dir="2700000" algn="tl" rotWithShape="0">
              <a:srgbClr val="333333">
                <a:alpha val="65000"/>
              </a:srgbClr>
            </a:outerShdw>
          </a:effectLst>
        </p:spPr>
      </p:pic>
      <p:pic>
        <p:nvPicPr>
          <p:cNvPr id="1026" name="Picture 2" descr="C:\Users\999\Desktop\Рамф\PHOTO-2023-04-14-11-58-18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700" y="1746466"/>
            <a:ext cx="4524010" cy="218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999\Desktop\Рамф\PHOTO-2023-04-14-11-58-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634" y="1730561"/>
            <a:ext cx="4483694" cy="2063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999\Desktop\Рамф\PHOTO-2023-04-14-11-58-18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584" y="4000500"/>
            <a:ext cx="4378744" cy="2525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2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300" y="237582"/>
            <a:ext cx="5707396" cy="1077218"/>
          </a:xfrm>
          <a:prstGeom prst="rect">
            <a:avLst/>
          </a:prstGeom>
          <a:noFill/>
        </p:spPr>
        <p:txBody>
          <a:bodyPr wrap="none" lIns="91440" tIns="45720" rIns="91440" bIns="45720">
            <a:spAutoFit/>
          </a:bodyPr>
          <a:lstStyle/>
          <a:p>
            <a:pPr algn="ctr"/>
            <a:r>
              <a:rPr lang="ru-RU" sz="3200" b="1" cap="none" spc="0" dirty="0">
                <a:ln w="9525">
                  <a:solidFill>
                    <a:schemeClr val="bg1"/>
                  </a:solidFill>
                  <a:prstDash val="solid"/>
                </a:ln>
              </a:rPr>
              <a:t>Результаты </a:t>
            </a:r>
            <a:r>
              <a:rPr lang="ru-RU" sz="3200" b="1" cap="none" spc="0" dirty="0" err="1">
                <a:ln w="9525">
                  <a:solidFill>
                    <a:schemeClr val="bg1"/>
                  </a:solidFill>
                  <a:prstDash val="solid"/>
                </a:ln>
              </a:rPr>
              <a:t>самообследования</a:t>
            </a:r>
            <a:endParaRPr lang="ru-RU" sz="3200" b="1" cap="none" spc="0" dirty="0">
              <a:ln w="9525">
                <a:solidFill>
                  <a:schemeClr val="bg1"/>
                </a:solidFill>
                <a:prstDash val="solid"/>
              </a:ln>
            </a:endParaRPr>
          </a:p>
          <a:p>
            <a:pPr algn="ctr"/>
            <a:r>
              <a:rPr lang="ru-RU" sz="3200" b="1" dirty="0">
                <a:ln w="9525">
                  <a:solidFill>
                    <a:schemeClr val="bg1"/>
                  </a:solidFill>
                  <a:prstDash val="solid"/>
                </a:ln>
              </a:rPr>
              <a:t>МБОУ «СОШ п. Майский»</a:t>
            </a:r>
            <a:endParaRPr lang="ru-RU" sz="3200" b="1" cap="none" spc="0" dirty="0">
              <a:ln w="9525">
                <a:solidFill>
                  <a:schemeClr val="bg1"/>
                </a:solidFill>
                <a:prstDash val="solid"/>
              </a:ln>
            </a:endParaRPr>
          </a:p>
        </p:txBody>
      </p:sp>
      <p:pic>
        <p:nvPicPr>
          <p:cNvPr id="5" name="Рисунок 4"/>
          <p:cNvPicPr>
            <a:picLocks noChangeAspect="1"/>
          </p:cNvPicPr>
          <p:nvPr/>
        </p:nvPicPr>
        <p:blipFill rotWithShape="1">
          <a:blip r:embed="rId3"/>
          <a:srcRect t="16491" r="40562" b="24300"/>
          <a:stretch/>
        </p:blipFill>
        <p:spPr>
          <a:xfrm>
            <a:off x="2462225" y="-47214"/>
            <a:ext cx="9705949" cy="6858000"/>
          </a:xfrm>
          <a:prstGeom prst="rect">
            <a:avLst/>
          </a:prstGeom>
        </p:spPr>
      </p:pic>
      <p:pic>
        <p:nvPicPr>
          <p:cNvPr id="7" name="Рисунок 6"/>
          <p:cNvPicPr>
            <a:picLocks noChangeAspect="1"/>
          </p:cNvPicPr>
          <p:nvPr/>
        </p:nvPicPr>
        <p:blipFill rotWithShape="1">
          <a:blip r:embed="rId4"/>
          <a:srcRect l="24445" t="10269" r="-796" b="11147"/>
          <a:stretch/>
        </p:blipFill>
        <p:spPr>
          <a:xfrm>
            <a:off x="0" y="0"/>
            <a:ext cx="7315200" cy="6810786"/>
          </a:xfrm>
          <a:prstGeom prst="rect">
            <a:avLst/>
          </a:prstGeom>
          <a:ln>
            <a:noFill/>
            <a:prstDash val="sysDash"/>
          </a:ln>
          <a:effectLst/>
        </p:spPr>
      </p:pic>
      <p:sp>
        <p:nvSpPr>
          <p:cNvPr id="6" name="object 13"/>
          <p:cNvSpPr txBox="1"/>
          <p:nvPr/>
        </p:nvSpPr>
        <p:spPr>
          <a:xfrm>
            <a:off x="5036635" y="1552382"/>
            <a:ext cx="2028408" cy="1500232"/>
          </a:xfrm>
          <a:prstGeom prst="rect">
            <a:avLst/>
          </a:prstGeom>
        </p:spPr>
        <p:txBody>
          <a:bodyPr vert="horz" wrap="square" lIns="0" tIns="7316" rIns="0" bIns="0" rtlCol="0">
            <a:spAutoFit/>
          </a:bodyPr>
          <a:lstStyle/>
          <a:p>
            <a:pPr marL="7701" marR="3081">
              <a:spcBef>
                <a:spcPts val="58"/>
              </a:spcBef>
            </a:pPr>
            <a:r>
              <a:rPr lang="ru-RU" sz="1400" b="1" spc="-21" dirty="0">
                <a:latin typeface="Arial" panose="020B0604020202020204" pitchFamily="34" charset="0"/>
                <a:cs typeface="Arial" panose="020B0604020202020204" pitchFamily="34" charset="0"/>
              </a:rPr>
              <a:t>1 - базовый уровень</a:t>
            </a:r>
          </a:p>
          <a:p>
            <a:pPr marL="7701" marR="3081">
              <a:spcBef>
                <a:spcPts val="58"/>
              </a:spcBef>
            </a:pPr>
            <a:endParaRPr lang="ru-RU" sz="1400" b="1" spc="-21" dirty="0">
              <a:latin typeface="Arial" panose="020B0604020202020204" pitchFamily="34" charset="0"/>
              <a:cs typeface="Arial" panose="020B0604020202020204" pitchFamily="34" charset="0"/>
            </a:endParaRPr>
          </a:p>
          <a:p>
            <a:pPr marL="7701" marR="3081">
              <a:spcBef>
                <a:spcPts val="58"/>
              </a:spcBef>
            </a:pPr>
            <a:r>
              <a:rPr lang="ru-RU" sz="1400" b="1" spc="-21" dirty="0">
                <a:latin typeface="Arial" panose="020B0604020202020204" pitchFamily="34" charset="0"/>
                <a:cs typeface="Arial" panose="020B0604020202020204" pitchFamily="34" charset="0"/>
              </a:rPr>
              <a:t>2 -  средний уровень</a:t>
            </a:r>
          </a:p>
          <a:p>
            <a:pPr marL="7701" marR="3081">
              <a:spcBef>
                <a:spcPts val="58"/>
              </a:spcBef>
            </a:pPr>
            <a:endParaRPr lang="ru-RU" sz="1400" b="1" spc="-21" dirty="0">
              <a:latin typeface="Arial" panose="020B0604020202020204" pitchFamily="34" charset="0"/>
              <a:cs typeface="Arial" panose="020B0604020202020204" pitchFamily="34" charset="0"/>
            </a:endParaRPr>
          </a:p>
          <a:p>
            <a:pPr marL="7701" marR="3081">
              <a:spcBef>
                <a:spcPts val="58"/>
              </a:spcBef>
            </a:pPr>
            <a:r>
              <a:rPr lang="ru-RU" sz="1400" b="1" spc="-21" dirty="0">
                <a:latin typeface="Arial" panose="020B0604020202020204" pitchFamily="34" charset="0"/>
                <a:cs typeface="Arial" panose="020B0604020202020204" pitchFamily="34" charset="0"/>
              </a:rPr>
              <a:t>3 - полный уровень</a:t>
            </a:r>
          </a:p>
          <a:p>
            <a:pPr marL="7701" marR="3081">
              <a:spcBef>
                <a:spcPts val="58"/>
              </a:spcBef>
            </a:pPr>
            <a:endParaRPr lang="ru-RU" sz="1200" b="1" spc="-21" dirty="0">
              <a:latin typeface="Tahoma"/>
              <a:cs typeface="Tahoma"/>
            </a:endParaRPr>
          </a:p>
          <a:p>
            <a:pPr marL="7701" marR="3081">
              <a:spcBef>
                <a:spcPts val="58"/>
              </a:spcBef>
            </a:pPr>
            <a:endParaRPr lang="ru-RU" sz="1001" dirty="0">
              <a:latin typeface="Tahoma"/>
              <a:cs typeface="Tahoma"/>
            </a:endParaRPr>
          </a:p>
        </p:txBody>
      </p:sp>
      <p:pic>
        <p:nvPicPr>
          <p:cNvPr id="8" name="Рисунок 7" descr="Академическая шапочка">
            <a:extLst>
              <a:ext uri="{FF2B5EF4-FFF2-40B4-BE49-F238E27FC236}">
                <a16:creationId xmlns:a16="http://schemas.microsoft.com/office/drawing/2014/main" xmlns="" id="{49A2AE2E-20E4-4BDE-ABD7-9E8716796ED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421439" y="448944"/>
            <a:ext cx="629300" cy="629300"/>
          </a:xfrm>
          <a:prstGeom prst="rect">
            <a:avLst/>
          </a:prstGeom>
        </p:spPr>
      </p:pic>
      <p:pic>
        <p:nvPicPr>
          <p:cNvPr id="4" name="Рисунок 3"/>
          <p:cNvPicPr>
            <a:picLocks noChangeAspect="1"/>
          </p:cNvPicPr>
          <p:nvPr/>
        </p:nvPicPr>
        <p:blipFill>
          <a:blip r:embed="rId7">
            <a:lum bright="70000" contrast="-70000"/>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7518409" y="2935038"/>
            <a:ext cx="564380" cy="571436"/>
          </a:xfrm>
          <a:prstGeom prst="rect">
            <a:avLst/>
          </a:prstGeom>
        </p:spPr>
      </p:pic>
      <p:pic>
        <p:nvPicPr>
          <p:cNvPr id="9" name="Рисунок 8"/>
          <p:cNvPicPr>
            <a:picLocks noChangeAspect="1"/>
          </p:cNvPicPr>
          <p:nvPr/>
        </p:nvPicPr>
        <p:blipFill>
          <a:blip r:embed="rId9">
            <a:lum bright="70000" contrast="-70000"/>
          </a:blip>
          <a:stretch>
            <a:fillRect/>
          </a:stretch>
        </p:blipFill>
        <p:spPr>
          <a:xfrm>
            <a:off x="7421439" y="4134649"/>
            <a:ext cx="656990" cy="656990"/>
          </a:xfrm>
          <a:prstGeom prst="rect">
            <a:avLst/>
          </a:prstGeom>
        </p:spPr>
      </p:pic>
      <p:pic>
        <p:nvPicPr>
          <p:cNvPr id="11" name="Рисунок 10"/>
          <p:cNvPicPr>
            <a:picLocks noChangeAspect="1"/>
          </p:cNvPicPr>
          <p:nvPr/>
        </p:nvPicPr>
        <p:blipFill>
          <a:blip r:embed="rId10">
            <a:lum bright="70000" contrast="-70000"/>
          </a:blip>
          <a:stretch>
            <a:fillRect/>
          </a:stretch>
        </p:blipFill>
        <p:spPr>
          <a:xfrm>
            <a:off x="7340015" y="5507752"/>
            <a:ext cx="738414" cy="744368"/>
          </a:xfrm>
          <a:prstGeom prst="rect">
            <a:avLst/>
          </a:prstGeom>
        </p:spPr>
      </p:pic>
      <p:sp>
        <p:nvSpPr>
          <p:cNvPr id="13" name="TextBox 12"/>
          <p:cNvSpPr txBox="1"/>
          <p:nvPr/>
        </p:nvSpPr>
        <p:spPr>
          <a:xfrm>
            <a:off x="8553480" y="229091"/>
            <a:ext cx="3270368" cy="1477328"/>
          </a:xfrm>
          <a:prstGeom prst="rect">
            <a:avLst/>
          </a:prstGeom>
          <a:noFill/>
        </p:spPr>
        <p:txBody>
          <a:bodyPr wrap="square" rtlCol="0">
            <a:spAutoFit/>
          </a:bodyPr>
          <a:lstStyle/>
          <a:p>
            <a:pPr algn="just"/>
            <a:r>
              <a:rPr lang="ru-RU" b="1" dirty="0">
                <a:solidFill>
                  <a:schemeClr val="bg1"/>
                </a:solidFill>
                <a:latin typeface="Arial" panose="020B0604020202020204" pitchFamily="34" charset="0"/>
                <a:cs typeface="Arial" panose="020B0604020202020204" pitchFamily="34" charset="0"/>
              </a:rPr>
              <a:t>Школа соответствует стандартам и показателям модели «Школа Минпросвещения России» на </a:t>
            </a:r>
            <a:r>
              <a:rPr lang="ru-RU" b="1" dirty="0" smtClean="0">
                <a:solidFill>
                  <a:schemeClr val="bg1"/>
                </a:solidFill>
                <a:latin typeface="Arial" panose="020B0604020202020204" pitchFamily="34" charset="0"/>
                <a:cs typeface="Arial" panose="020B0604020202020204" pitchFamily="34" charset="0"/>
              </a:rPr>
              <a:t>базовом </a:t>
            </a:r>
            <a:r>
              <a:rPr lang="ru-RU" b="1" dirty="0">
                <a:solidFill>
                  <a:schemeClr val="bg1"/>
                </a:solidFill>
                <a:latin typeface="Arial" panose="020B0604020202020204" pitchFamily="34" charset="0"/>
                <a:cs typeface="Arial" panose="020B0604020202020204" pitchFamily="34" charset="0"/>
              </a:rPr>
              <a:t>уровне</a:t>
            </a:r>
          </a:p>
        </p:txBody>
      </p:sp>
      <p:sp>
        <p:nvSpPr>
          <p:cNvPr id="14" name="TextBox 13"/>
          <p:cNvSpPr txBox="1"/>
          <p:nvPr/>
        </p:nvSpPr>
        <p:spPr>
          <a:xfrm>
            <a:off x="8565341" y="1907255"/>
            <a:ext cx="3270368" cy="923330"/>
          </a:xfrm>
          <a:prstGeom prst="rect">
            <a:avLst/>
          </a:prstGeom>
          <a:noFill/>
        </p:spPr>
        <p:txBody>
          <a:bodyPr wrap="square" rtlCol="0">
            <a:spAutoFit/>
          </a:bodyPr>
          <a:lstStyle/>
          <a:p>
            <a:r>
              <a:rPr lang="ru-RU" b="1" dirty="0">
                <a:solidFill>
                  <a:schemeClr val="bg1"/>
                </a:solidFill>
                <a:latin typeface="Arial" panose="020B0604020202020204" pitchFamily="34" charset="0"/>
                <a:cs typeface="Arial" panose="020B0604020202020204" pitchFamily="34" charset="0"/>
              </a:rPr>
              <a:t>Полный уровень по направлению </a:t>
            </a:r>
            <a:r>
              <a:rPr lang="ru-RU" b="1" dirty="0" smtClean="0">
                <a:solidFill>
                  <a:schemeClr val="bg1"/>
                </a:solidFill>
                <a:latin typeface="Arial" panose="020B0604020202020204" pitchFamily="34" charset="0"/>
                <a:cs typeface="Arial" panose="020B0604020202020204" pitchFamily="34" charset="0"/>
              </a:rPr>
              <a:t>«Школьный климат» </a:t>
            </a:r>
            <a:endParaRPr lang="ru-RU"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553480" y="2935038"/>
            <a:ext cx="3270368" cy="1200329"/>
          </a:xfrm>
          <a:prstGeom prst="rect">
            <a:avLst/>
          </a:prstGeom>
          <a:noFill/>
        </p:spPr>
        <p:txBody>
          <a:bodyPr wrap="square" rtlCol="0">
            <a:spAutoFit/>
          </a:bodyPr>
          <a:lstStyle/>
          <a:p>
            <a:r>
              <a:rPr lang="ru-RU" b="1" dirty="0" smtClean="0">
                <a:solidFill>
                  <a:schemeClr val="bg1"/>
                </a:solidFill>
                <a:latin typeface="Arial" panose="020B0604020202020204" pitchFamily="34" charset="0"/>
                <a:cs typeface="Arial" panose="020B0604020202020204" pitchFamily="34" charset="0"/>
              </a:rPr>
              <a:t>Базовый </a:t>
            </a:r>
            <a:r>
              <a:rPr lang="ru-RU" b="1" dirty="0">
                <a:solidFill>
                  <a:schemeClr val="bg1"/>
                </a:solidFill>
                <a:latin typeface="Arial" panose="020B0604020202020204" pitchFamily="34" charset="0"/>
                <a:cs typeface="Arial" panose="020B0604020202020204" pitchFamily="34" charset="0"/>
              </a:rPr>
              <a:t>уровень выявлен по направлениям </a:t>
            </a:r>
            <a:r>
              <a:rPr lang="ru-RU" b="1" dirty="0" smtClean="0">
                <a:solidFill>
                  <a:schemeClr val="bg1"/>
                </a:solidFill>
                <a:latin typeface="Arial" panose="020B0604020202020204" pitchFamily="34" charset="0"/>
                <a:cs typeface="Arial" panose="020B0604020202020204" pitchFamily="34" charset="0"/>
              </a:rPr>
              <a:t> </a:t>
            </a:r>
            <a:r>
              <a:rPr lang="ru-RU" b="1" dirty="0">
                <a:solidFill>
                  <a:schemeClr val="bg1"/>
                </a:solidFill>
                <a:latin typeface="Arial" panose="020B0604020202020204" pitchFamily="34" charset="0"/>
                <a:cs typeface="Arial" panose="020B0604020202020204" pitchFamily="34" charset="0"/>
              </a:rPr>
              <a:t>«Воспитание», </a:t>
            </a:r>
            <a:r>
              <a:rPr lang="ru-RU" b="1" dirty="0" smtClean="0">
                <a:solidFill>
                  <a:schemeClr val="bg1"/>
                </a:solidFill>
                <a:latin typeface="Arial" panose="020B0604020202020204" pitchFamily="34" charset="0"/>
                <a:cs typeface="Arial" panose="020B0604020202020204" pitchFamily="34" charset="0"/>
              </a:rPr>
              <a:t>«Школьные команды»</a:t>
            </a:r>
            <a:endParaRPr lang="ru-RU"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8488117" y="4516819"/>
            <a:ext cx="3270368" cy="1754326"/>
          </a:xfrm>
          <a:prstGeom prst="rect">
            <a:avLst/>
          </a:prstGeom>
          <a:noFill/>
        </p:spPr>
        <p:txBody>
          <a:bodyPr wrap="square" rtlCol="0">
            <a:spAutoFit/>
          </a:bodyPr>
          <a:lstStyle/>
          <a:p>
            <a:r>
              <a:rPr lang="ru-RU" b="1" dirty="0" smtClean="0">
                <a:solidFill>
                  <a:schemeClr val="bg1"/>
                </a:solidFill>
                <a:latin typeface="Arial" panose="020B0604020202020204" pitchFamily="34" charset="0"/>
                <a:cs typeface="Arial" panose="020B0604020202020204" pitchFamily="34" charset="0"/>
              </a:rPr>
              <a:t>Низкий  </a:t>
            </a:r>
            <a:r>
              <a:rPr lang="ru-RU" b="1" dirty="0">
                <a:solidFill>
                  <a:schemeClr val="bg1"/>
                </a:solidFill>
                <a:latin typeface="Arial" panose="020B0604020202020204" pitchFamily="34" charset="0"/>
                <a:cs typeface="Arial" panose="020B0604020202020204" pitchFamily="34" charset="0"/>
              </a:rPr>
              <a:t>уровень выявлен по направлениям «Профориентация», </a:t>
            </a:r>
            <a:r>
              <a:rPr lang="ru-RU" b="1" dirty="0" smtClean="0">
                <a:solidFill>
                  <a:schemeClr val="bg1"/>
                </a:solidFill>
                <a:latin typeface="Arial" panose="020B0604020202020204" pitchFamily="34" charset="0"/>
                <a:cs typeface="Arial" panose="020B0604020202020204" pitchFamily="34" charset="0"/>
              </a:rPr>
              <a:t>«Творчество», </a:t>
            </a:r>
            <a:r>
              <a:rPr lang="ru-RU" b="1" smtClean="0">
                <a:solidFill>
                  <a:schemeClr val="bg1"/>
                </a:solidFill>
                <a:latin typeface="Arial" panose="020B0604020202020204" pitchFamily="34" charset="0"/>
                <a:cs typeface="Arial" panose="020B0604020202020204" pitchFamily="34" charset="0"/>
              </a:rPr>
              <a:t>«Здоровье» </a:t>
            </a:r>
            <a:r>
              <a:rPr lang="ru-RU" b="1" dirty="0">
                <a:solidFill>
                  <a:schemeClr val="bg1"/>
                </a:solidFill>
                <a:latin typeface="Arial" panose="020B0604020202020204" pitchFamily="34" charset="0"/>
                <a:cs typeface="Arial" panose="020B0604020202020204" pitchFamily="34" charset="0"/>
              </a:rPr>
              <a:t>и «Образовательная среда»</a:t>
            </a:r>
          </a:p>
        </p:txBody>
      </p:sp>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30078" y="3543926"/>
            <a:ext cx="444798" cy="444798"/>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6737" y="1923890"/>
            <a:ext cx="524002" cy="524002"/>
          </a:xfrm>
          <a:prstGeom prst="rect">
            <a:avLst/>
          </a:prstGeom>
        </p:spPr>
      </p:pic>
      <p:graphicFrame>
        <p:nvGraphicFramePr>
          <p:cNvPr id="22" name="Диаграмма 21"/>
          <p:cNvGraphicFramePr>
            <a:graphicFrameLocks/>
          </p:cNvGraphicFramePr>
          <p:nvPr>
            <p:extLst>
              <p:ext uri="{D42A27DB-BD31-4B8C-83A1-F6EECF244321}">
                <p14:modId xmlns:p14="http://schemas.microsoft.com/office/powerpoint/2010/main" val="2867679643"/>
              </p:ext>
            </p:extLst>
          </p:nvPr>
        </p:nvGraphicFramePr>
        <p:xfrm>
          <a:off x="183661" y="1362014"/>
          <a:ext cx="4649766" cy="324449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5520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368300"/>
            <a:ext cx="12192000" cy="6489700"/>
          </a:xfrm>
          <a:prstGeom prst="rect">
            <a:avLst/>
          </a:prstGeom>
        </p:spPr>
      </p:pic>
    </p:spTree>
    <p:extLst>
      <p:ext uri="{BB962C8B-B14F-4D97-AF65-F5344CB8AC3E}">
        <p14:creationId xmlns:p14="http://schemas.microsoft.com/office/powerpoint/2010/main" val="429493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33400"/>
            <a:ext cx="10972800" cy="1066800"/>
          </a:xfrm>
        </p:spPr>
        <p:txBody>
          <a:bodyPr>
            <a:normAutofit/>
          </a:bodyPr>
          <a:lstStyle/>
          <a:p>
            <a:pPr marL="182880" lvl="0" indent="-182880">
              <a:lnSpc>
                <a:spcPct val="107000"/>
              </a:lnSpc>
              <a:spcBef>
                <a:spcPct val="20000"/>
              </a:spcBef>
            </a:pPr>
            <a:r>
              <a:rPr lang="ru-RU" sz="2400" b="1" dirty="0">
                <a:solidFill>
                  <a:srgbClr val="292934"/>
                </a:solidFill>
                <a:latin typeface="Times New Roman" panose="02020603050405020304" pitchFamily="18" charset="0"/>
                <a:ea typeface="+mn-ea"/>
                <a:cs typeface="Times New Roman" panose="02020603050405020304" pitchFamily="18" charset="0"/>
              </a:rPr>
              <a:t>Приступая к реализации направления «Творчество» мы поставили перед собой следующие задачи</a:t>
            </a:r>
            <a:r>
              <a:rPr lang="ru-RU" sz="2400" b="1" dirty="0" smtClean="0">
                <a:solidFill>
                  <a:srgbClr val="292934"/>
                </a:solidFill>
                <a:latin typeface="Times New Roman" panose="02020603050405020304" pitchFamily="18" charset="0"/>
                <a:ea typeface="+mn-ea"/>
                <a:cs typeface="Times New Roman" panose="02020603050405020304" pitchFamily="18" charset="0"/>
              </a:rPr>
              <a:t>:</a:t>
            </a:r>
            <a:endParaRPr lang="ru-RU" b="1" dirty="0"/>
          </a:p>
        </p:txBody>
      </p:sp>
      <p:sp>
        <p:nvSpPr>
          <p:cNvPr id="3" name="Объект 2"/>
          <p:cNvSpPr>
            <a:spLocks noGrp="1"/>
          </p:cNvSpPr>
          <p:nvPr>
            <p:ph idx="1"/>
          </p:nvPr>
        </p:nvSpPr>
        <p:spPr/>
        <p:txBody>
          <a:bodyPr/>
          <a:lstStyle/>
          <a:p>
            <a:pPr algn="just">
              <a:lnSpc>
                <a:spcPct val="107000"/>
              </a:lnSpc>
              <a:spcAft>
                <a:spcPts val="0"/>
              </a:spcAft>
            </a:pPr>
            <a:r>
              <a:rPr lang="ru-RU" spc="-100" dirty="0" smtClean="0">
                <a:latin typeface="Times New Roman" panose="02020603050405020304" pitchFamily="18" charset="0"/>
                <a:ea typeface="+mj-ea"/>
                <a:cs typeface="Times New Roman" panose="02020603050405020304" pitchFamily="18" charset="0"/>
              </a:rPr>
              <a:t>- </a:t>
            </a:r>
            <a:r>
              <a:rPr lang="ru-RU" spc="-100" dirty="0">
                <a:latin typeface="Times New Roman" panose="02020603050405020304" pitchFamily="18" charset="0"/>
                <a:ea typeface="+mj-ea"/>
                <a:cs typeface="Times New Roman" panose="02020603050405020304" pitchFamily="18" charset="0"/>
              </a:rPr>
              <a:t>обеспечить функционирование школы полного дня;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pc="-100" dirty="0">
                <a:latin typeface="Times New Roman" panose="02020603050405020304" pitchFamily="18" charset="0"/>
                <a:ea typeface="+mj-ea"/>
                <a:cs typeface="Times New Roman" panose="02020603050405020304" pitchFamily="18" charset="0"/>
              </a:rPr>
              <a:t>- организовать не менее трех объединений внеурочной деятельности (школьный театр, </a:t>
            </a:r>
            <a:r>
              <a:rPr lang="ru-RU" dirty="0">
                <a:latin typeface="Times New Roman" panose="02020603050405020304" pitchFamily="18" charset="0"/>
                <a:ea typeface="Calibri" panose="020F0502020204030204" pitchFamily="34" charset="0"/>
                <a:cs typeface="Times New Roman" panose="02020603050405020304" pitchFamily="18" charset="0"/>
              </a:rPr>
              <a:t>школьный музыкальный коллектив, школьная газета);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привлечение обучающихся центра образования к созидательной творческой деятельности, как к средству их самовыражения и развития творческих </a:t>
            </a:r>
            <a:r>
              <a:rPr lang="ru-RU" dirty="0" smtClean="0">
                <a:latin typeface="Times New Roman" panose="02020603050405020304" pitchFamily="18" charset="0"/>
                <a:ea typeface="Calibri" panose="020F0502020204030204" pitchFamily="34" charset="0"/>
                <a:cs typeface="Times New Roman" panose="02020603050405020304" pitchFamily="18" charset="0"/>
              </a:rPr>
              <a:t>способностей</a:t>
            </a:r>
            <a:r>
              <a:rPr lang="ru-RU" dirty="0" smtClean="0">
                <a:latin typeface="Calibri" panose="020F0502020204030204" pitchFamily="34" charset="0"/>
                <a:ea typeface="Calibri" panose="020F0502020204030204" pitchFamily="34" charset="0"/>
                <a:cs typeface="Times New Roman" panose="02020603050405020304" pitchFamily="18"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098" name="Picture 2" descr="C:\Users\999\Desktop\фото\A7A7F60D-2EDE-4DC9-8B77-597E38AAF83A.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631" y="4100624"/>
            <a:ext cx="3607040" cy="245679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999\Desktop\фото\PHOTO-2023-04-25-12-5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40" y="4201633"/>
            <a:ext cx="3073991" cy="23054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999\Desktop\работа фотоматериал\CVDC72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2632" y="4100624"/>
            <a:ext cx="33020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0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1507" y="533400"/>
            <a:ext cx="11830493" cy="1743202"/>
          </a:xfrm>
          <a:solidFill>
            <a:srgbClr val="660066"/>
          </a:solidFill>
        </p:spPr>
        <p:txBody>
          <a:bodyPr>
            <a:normAutofit fontScale="90000"/>
          </a:bodyPr>
          <a:lstStyle/>
          <a:p>
            <a:pPr marL="182880" lvl="0" indent="-182880">
              <a:spcBef>
                <a:spcPct val="20000"/>
              </a:spcBef>
            </a:pPr>
            <a:r>
              <a:rPr lang="ru-RU" sz="2400" spc="0" dirty="0" smtClean="0">
                <a:solidFill>
                  <a:srgbClr val="292934"/>
                </a:solidFill>
                <a:ea typeface="+mn-ea"/>
                <a:cs typeface="+mn-cs"/>
              </a:rPr>
              <a:t/>
            </a:r>
            <a:br>
              <a:rPr lang="ru-RU" sz="2400" spc="0" dirty="0" smtClean="0">
                <a:solidFill>
                  <a:srgbClr val="292934"/>
                </a:solidFill>
                <a:ea typeface="+mn-ea"/>
                <a:cs typeface="+mn-cs"/>
              </a:rPr>
            </a:br>
            <a:r>
              <a:rPr lang="ru-RU" sz="2400" b="1" spc="0" dirty="0" smtClean="0">
                <a:solidFill>
                  <a:schemeClr val="bg1"/>
                </a:solidFill>
                <a:latin typeface="Times New Roman" pitchFamily="18" charset="0"/>
                <a:ea typeface="+mn-ea"/>
                <a:cs typeface="Times New Roman" pitchFamily="18" charset="0"/>
              </a:rPr>
              <a:t>За </a:t>
            </a:r>
            <a:r>
              <a:rPr lang="ru-RU" sz="2400" b="1" spc="0" dirty="0">
                <a:solidFill>
                  <a:schemeClr val="bg1"/>
                </a:solidFill>
                <a:latin typeface="Times New Roman" pitchFamily="18" charset="0"/>
                <a:ea typeface="+mn-ea"/>
                <a:cs typeface="Times New Roman" pitchFamily="18" charset="0"/>
              </a:rPr>
              <a:t>неполный учебный год нашему коллективу удалось добиться выполнения поставленных задач.</a:t>
            </a:r>
            <a:br>
              <a:rPr lang="ru-RU" sz="2400" b="1" spc="0" dirty="0">
                <a:solidFill>
                  <a:schemeClr val="bg1"/>
                </a:solidFill>
                <a:latin typeface="Times New Roman" pitchFamily="18" charset="0"/>
                <a:ea typeface="+mn-ea"/>
                <a:cs typeface="Times New Roman" pitchFamily="18" charset="0"/>
              </a:rPr>
            </a:br>
            <a:r>
              <a:rPr lang="ru-RU" sz="2400" b="1" spc="0" dirty="0">
                <a:solidFill>
                  <a:schemeClr val="bg1"/>
                </a:solidFill>
                <a:latin typeface="Times New Roman" pitchFamily="18" charset="0"/>
                <a:ea typeface="+mn-ea"/>
                <a:cs typeface="Times New Roman" pitchFamily="18" charset="0"/>
              </a:rPr>
              <a:t>На базе Центра образования функционирует школа полного дня. Воспитатели, имеющие специальное педагогическое образование, способные оказать детям помощь при подготовке домашних заданий.</a:t>
            </a:r>
            <a:r>
              <a:rPr lang="ru-RU" sz="2400" spc="0" dirty="0">
                <a:solidFill>
                  <a:schemeClr val="bg1"/>
                </a:solidFill>
                <a:ea typeface="+mn-ea"/>
                <a:cs typeface="+mn-cs"/>
              </a:rPr>
              <a:t/>
            </a:r>
            <a:br>
              <a:rPr lang="ru-RU" sz="2400" spc="0" dirty="0">
                <a:solidFill>
                  <a:schemeClr val="bg1"/>
                </a:solidFill>
                <a:ea typeface="+mn-ea"/>
                <a:cs typeface="+mn-cs"/>
              </a:rPr>
            </a:br>
            <a:endParaRPr lang="ru-RU" dirty="0">
              <a:solidFill>
                <a:schemeClr val="bg1"/>
              </a:solidFill>
            </a:endParaRPr>
          </a:p>
        </p:txBody>
      </p:sp>
      <p:pic>
        <p:nvPicPr>
          <p:cNvPr id="4" name="Объект 3"/>
          <p:cNvPicPr>
            <a:picLocks noGrp="1" noChangeAspect="1"/>
          </p:cNvPicPr>
          <p:nvPr>
            <p:ph idx="1"/>
          </p:nvPr>
        </p:nvPicPr>
        <p:blipFill>
          <a:blip r:embed="rId2"/>
          <a:stretch>
            <a:fillRect/>
          </a:stretch>
        </p:blipFill>
        <p:spPr>
          <a:xfrm>
            <a:off x="361507" y="2343019"/>
            <a:ext cx="3483132" cy="2120034"/>
          </a:xfrm>
          <a:prstGeom prst="rect">
            <a:avLst/>
          </a:prstGeom>
        </p:spPr>
      </p:pic>
      <p:pic>
        <p:nvPicPr>
          <p:cNvPr id="5" name="Рисунок 4"/>
          <p:cNvPicPr>
            <a:picLocks noChangeAspect="1"/>
          </p:cNvPicPr>
          <p:nvPr/>
        </p:nvPicPr>
        <p:blipFill>
          <a:blip r:embed="rId3"/>
          <a:stretch>
            <a:fillRect/>
          </a:stretch>
        </p:blipFill>
        <p:spPr>
          <a:xfrm>
            <a:off x="3844639" y="4529471"/>
            <a:ext cx="4082902" cy="2009552"/>
          </a:xfrm>
          <a:prstGeom prst="rect">
            <a:avLst/>
          </a:prstGeom>
        </p:spPr>
      </p:pic>
      <p:pic>
        <p:nvPicPr>
          <p:cNvPr id="7" name="Рисунок 6"/>
          <p:cNvPicPr>
            <a:picLocks noChangeAspect="1"/>
          </p:cNvPicPr>
          <p:nvPr/>
        </p:nvPicPr>
        <p:blipFill>
          <a:blip r:embed="rId4"/>
          <a:stretch>
            <a:fillRect/>
          </a:stretch>
        </p:blipFill>
        <p:spPr>
          <a:xfrm>
            <a:off x="8112736" y="2343019"/>
            <a:ext cx="3449173" cy="2053618"/>
          </a:xfrm>
          <a:prstGeom prst="rect">
            <a:avLst/>
          </a:prstGeom>
        </p:spPr>
      </p:pic>
      <p:pic>
        <p:nvPicPr>
          <p:cNvPr id="1026" name="Picture 2" descr="C:\Users\999\Desktop\Рамф\PHOTO-2023-04-18-10-08-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277" y="2333848"/>
            <a:ext cx="3924480" cy="206278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stretch>
            <a:fillRect/>
          </a:stretch>
        </p:blipFill>
        <p:spPr>
          <a:xfrm>
            <a:off x="8132520" y="4453884"/>
            <a:ext cx="3429389" cy="2085139"/>
          </a:xfrm>
          <a:prstGeom prst="rect">
            <a:avLst/>
          </a:prstGeom>
        </p:spPr>
      </p:pic>
      <p:pic>
        <p:nvPicPr>
          <p:cNvPr id="6" name="Рисунок 5"/>
          <p:cNvPicPr>
            <a:picLocks noChangeAspect="1"/>
          </p:cNvPicPr>
          <p:nvPr/>
        </p:nvPicPr>
        <p:blipFill>
          <a:blip r:embed="rId7"/>
          <a:stretch>
            <a:fillRect/>
          </a:stretch>
        </p:blipFill>
        <p:spPr>
          <a:xfrm>
            <a:off x="456120" y="4529470"/>
            <a:ext cx="3286029" cy="2009553"/>
          </a:xfrm>
          <a:prstGeom prst="rect">
            <a:avLst/>
          </a:prstGeom>
        </p:spPr>
      </p:pic>
    </p:spTree>
    <p:extLst>
      <p:ext uri="{BB962C8B-B14F-4D97-AF65-F5344CB8AC3E}">
        <p14:creationId xmlns:p14="http://schemas.microsoft.com/office/powerpoint/2010/main" val="3128249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 name="Объект 7"/>
          <p:cNvPicPr>
            <a:picLocks noGrp="1" noChangeAspect="1"/>
          </p:cNvPicPr>
          <p:nvPr>
            <p:ph idx="1"/>
          </p:nvPr>
        </p:nvPicPr>
        <p:blipFill>
          <a:blip r:embed="rId2"/>
          <a:stretch>
            <a:fillRect/>
          </a:stretch>
        </p:blipFill>
        <p:spPr>
          <a:xfrm>
            <a:off x="4819650" y="4244462"/>
            <a:ext cx="3415456" cy="2322777"/>
          </a:xfrm>
          <a:prstGeom prst="rect">
            <a:avLst/>
          </a:prstGeom>
        </p:spPr>
      </p:pic>
      <p:pic>
        <p:nvPicPr>
          <p:cNvPr id="10" name="Рисунок 9"/>
          <p:cNvPicPr>
            <a:picLocks noChangeAspect="1"/>
          </p:cNvPicPr>
          <p:nvPr/>
        </p:nvPicPr>
        <p:blipFill>
          <a:blip r:embed="rId3"/>
          <a:stretch>
            <a:fillRect/>
          </a:stretch>
        </p:blipFill>
        <p:spPr>
          <a:xfrm>
            <a:off x="8210550" y="515895"/>
            <a:ext cx="3760181" cy="2347988"/>
          </a:xfrm>
          <a:prstGeom prst="rect">
            <a:avLst/>
          </a:prstGeom>
        </p:spPr>
      </p:pic>
      <p:pic>
        <p:nvPicPr>
          <p:cNvPr id="1026" name="Picture 2" descr="C:\Users\user\Desktop\фота\411E36D1-0114-4D7F-8F56-4BCFAD5604E6.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1806" y="2863883"/>
            <a:ext cx="3468925" cy="38310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фота\5E3470B5-ABDE-4907-9BAB-99C1C2BD38A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7596" y="452126"/>
            <a:ext cx="2822276" cy="3739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фота\FAC11058-0951-40D7-AE10-FC8ADE956A49.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752450"/>
            <a:ext cx="4674627" cy="270912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фота\05376431-C41C-4C9F-AC09-259E60B8BA34 (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3540642"/>
            <a:ext cx="4044462" cy="31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18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13360"/>
            <a:ext cx="10972800" cy="1023564"/>
          </a:xfrm>
          <a:solidFill>
            <a:srgbClr val="FF9933"/>
          </a:solidFill>
        </p:spPr>
        <p:txBody>
          <a:bodyPr>
            <a:noAutofit/>
          </a:bodyPr>
          <a:lstStyle/>
          <a:p>
            <a:r>
              <a:rPr lang="ru-RU" sz="2400" dirty="0" smtClean="0">
                <a:solidFill>
                  <a:srgbClr val="000000"/>
                </a:solidFill>
                <a:latin typeface="Times New Roman" panose="02020603050405020304" pitchFamily="18" charset="0"/>
                <a:ea typeface="Times New Roman" panose="02020603050405020304" pitchFamily="18" charset="0"/>
              </a:rPr>
              <a:t>За </a:t>
            </a:r>
            <a:r>
              <a:rPr lang="ru-RU" sz="2400" dirty="0">
                <a:solidFill>
                  <a:srgbClr val="000000"/>
                </a:solidFill>
                <a:latin typeface="Times New Roman" panose="02020603050405020304" pitchFamily="18" charset="0"/>
                <a:ea typeface="Times New Roman" panose="02020603050405020304" pitchFamily="18" charset="0"/>
              </a:rPr>
              <a:t>полгода нашей работы в проекте мы достигли определенных результатов. Наши обучающиеся в спортивной борьбе «</a:t>
            </a:r>
            <a:r>
              <a:rPr lang="ru-RU" sz="2400" dirty="0" err="1">
                <a:solidFill>
                  <a:srgbClr val="000000"/>
                </a:solidFill>
                <a:latin typeface="Times New Roman" panose="02020603050405020304" pitchFamily="18" charset="0"/>
                <a:ea typeface="Times New Roman" panose="02020603050405020304" pitchFamily="18" charset="0"/>
              </a:rPr>
              <a:t>Грэпплинг</a:t>
            </a:r>
            <a:r>
              <a:rPr lang="ru-RU" sz="2400" dirty="0">
                <a:solidFill>
                  <a:srgbClr val="000000"/>
                </a:solidFill>
                <a:latin typeface="Times New Roman" panose="02020603050405020304" pitchFamily="18" charset="0"/>
                <a:ea typeface="Times New Roman" panose="02020603050405020304" pitchFamily="18" charset="0"/>
              </a:rPr>
              <a:t>» смогли стать лучшими в районных спортивных соревнованиях </a:t>
            </a:r>
            <a:endParaRPr lang="ru-RU" sz="2400" dirty="0"/>
          </a:p>
        </p:txBody>
      </p:sp>
      <p:pic>
        <p:nvPicPr>
          <p:cNvPr id="4" name="Объект 3"/>
          <p:cNvPicPr>
            <a:picLocks noGrp="1" noChangeAspect="1"/>
          </p:cNvPicPr>
          <p:nvPr>
            <p:ph idx="1"/>
          </p:nvPr>
        </p:nvPicPr>
        <p:blipFill>
          <a:blip r:embed="rId2"/>
          <a:stretch>
            <a:fillRect/>
          </a:stretch>
        </p:blipFill>
        <p:spPr>
          <a:xfrm>
            <a:off x="551071" y="3849225"/>
            <a:ext cx="2145978" cy="2842009"/>
          </a:xfrm>
          <a:prstGeom prst="rect">
            <a:avLst/>
          </a:prstGeom>
        </p:spPr>
      </p:pic>
      <p:pic>
        <p:nvPicPr>
          <p:cNvPr id="5" name="Рисунок 4"/>
          <p:cNvPicPr>
            <a:picLocks noChangeAspect="1"/>
          </p:cNvPicPr>
          <p:nvPr/>
        </p:nvPicPr>
        <p:blipFill>
          <a:blip r:embed="rId3"/>
          <a:stretch>
            <a:fillRect/>
          </a:stretch>
        </p:blipFill>
        <p:spPr>
          <a:xfrm>
            <a:off x="9213987" y="3952454"/>
            <a:ext cx="2018603" cy="2731088"/>
          </a:xfrm>
          <a:prstGeom prst="rect">
            <a:avLst/>
          </a:prstGeom>
        </p:spPr>
      </p:pic>
      <p:pic>
        <p:nvPicPr>
          <p:cNvPr id="6" name="Рисунок 5"/>
          <p:cNvPicPr>
            <a:picLocks noChangeAspect="1"/>
          </p:cNvPicPr>
          <p:nvPr/>
        </p:nvPicPr>
        <p:blipFill>
          <a:blip r:embed="rId4"/>
          <a:stretch>
            <a:fillRect/>
          </a:stretch>
        </p:blipFill>
        <p:spPr>
          <a:xfrm>
            <a:off x="4797469" y="1524000"/>
            <a:ext cx="2328448" cy="2325225"/>
          </a:xfrm>
          <a:prstGeom prst="rect">
            <a:avLst/>
          </a:prstGeom>
        </p:spPr>
      </p:pic>
      <p:pic>
        <p:nvPicPr>
          <p:cNvPr id="7" name="Рисунок 6"/>
          <p:cNvPicPr>
            <a:picLocks noChangeAspect="1"/>
          </p:cNvPicPr>
          <p:nvPr/>
        </p:nvPicPr>
        <p:blipFill>
          <a:blip r:embed="rId5"/>
          <a:stretch>
            <a:fillRect/>
          </a:stretch>
        </p:blipFill>
        <p:spPr>
          <a:xfrm>
            <a:off x="6681269" y="4007914"/>
            <a:ext cx="1983992" cy="2731089"/>
          </a:xfrm>
          <a:prstGeom prst="rect">
            <a:avLst/>
          </a:prstGeom>
        </p:spPr>
      </p:pic>
      <p:pic>
        <p:nvPicPr>
          <p:cNvPr id="8" name="Рисунок 7"/>
          <p:cNvPicPr>
            <a:picLocks noChangeAspect="1"/>
          </p:cNvPicPr>
          <p:nvPr/>
        </p:nvPicPr>
        <p:blipFill>
          <a:blip r:embed="rId6"/>
          <a:stretch>
            <a:fillRect/>
          </a:stretch>
        </p:blipFill>
        <p:spPr>
          <a:xfrm>
            <a:off x="3643926" y="3896993"/>
            <a:ext cx="2148994" cy="2842009"/>
          </a:xfrm>
          <a:prstGeom prst="rect">
            <a:avLst/>
          </a:prstGeom>
        </p:spPr>
      </p:pic>
      <p:pic>
        <p:nvPicPr>
          <p:cNvPr id="9" name="Рисунок 8"/>
          <p:cNvPicPr>
            <a:picLocks noChangeAspect="1"/>
          </p:cNvPicPr>
          <p:nvPr/>
        </p:nvPicPr>
        <p:blipFill>
          <a:blip r:embed="rId7"/>
          <a:stretch>
            <a:fillRect/>
          </a:stretch>
        </p:blipFill>
        <p:spPr>
          <a:xfrm>
            <a:off x="525473" y="1524000"/>
            <a:ext cx="3853006" cy="2238148"/>
          </a:xfrm>
          <a:prstGeom prst="rect">
            <a:avLst/>
          </a:prstGeom>
        </p:spPr>
      </p:pic>
      <p:pic>
        <p:nvPicPr>
          <p:cNvPr id="10" name="Рисунок 9"/>
          <p:cNvPicPr>
            <a:picLocks noChangeAspect="1"/>
          </p:cNvPicPr>
          <p:nvPr/>
        </p:nvPicPr>
        <p:blipFill>
          <a:blip r:embed="rId8"/>
          <a:stretch>
            <a:fillRect/>
          </a:stretch>
        </p:blipFill>
        <p:spPr>
          <a:xfrm>
            <a:off x="7475726" y="1524000"/>
            <a:ext cx="3756864" cy="2238147"/>
          </a:xfrm>
          <a:prstGeom prst="rect">
            <a:avLst/>
          </a:prstGeom>
        </p:spPr>
      </p:pic>
    </p:spTree>
    <p:extLst>
      <p:ext uri="{BB962C8B-B14F-4D97-AF65-F5344CB8AC3E}">
        <p14:creationId xmlns:p14="http://schemas.microsoft.com/office/powerpoint/2010/main" val="138728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B050"/>
          </a:solidFill>
        </p:spPr>
        <p:txBody>
          <a:bodyPr/>
          <a:lstStyle/>
          <a:p>
            <a:r>
              <a:rPr lang="ru-RU" dirty="0" smtClean="0">
                <a:solidFill>
                  <a:schemeClr val="tx1"/>
                </a:solidFill>
              </a:rPr>
              <a:t>«В мире Современных профессий» </a:t>
            </a:r>
            <a:endParaRPr lang="ru-RU" dirty="0">
              <a:solidFill>
                <a:schemeClr val="tx1"/>
              </a:solidFill>
            </a:endParaRPr>
          </a:p>
        </p:txBody>
      </p:sp>
      <p:sp>
        <p:nvSpPr>
          <p:cNvPr id="3" name="Объект 2"/>
          <p:cNvSpPr>
            <a:spLocks noGrp="1"/>
          </p:cNvSpPr>
          <p:nvPr>
            <p:ph idx="1"/>
          </p:nvPr>
        </p:nvSpPr>
        <p:spPr/>
        <p:txBody>
          <a:bodyPr/>
          <a:lstStyle/>
          <a:p>
            <a:endParaRPr lang="ru-RU" dirty="0"/>
          </a:p>
        </p:txBody>
      </p:sp>
      <p:pic>
        <p:nvPicPr>
          <p:cNvPr id="1026" name="Picture 2" descr="C:\Users\999\Desktop\фото\PHOTO-2023-05-08-12-43-02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49" y="1533130"/>
            <a:ext cx="3441933" cy="24557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999\Desktop\фото\PHOTO-2023-05-08-12-4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7151" y="1533129"/>
            <a:ext cx="4162424" cy="2340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999\Desktop\Рамф\IMG-20221213-WA0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5844" y="3873724"/>
            <a:ext cx="4202300" cy="27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999\Desktop\Рамф\16716030993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144" y="3931319"/>
            <a:ext cx="4376738" cy="2599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999\Desktop\фото\PHOTO-2023-05-08-12-43-02 (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0082" y="1533130"/>
            <a:ext cx="3797069" cy="2398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999\Desktop\фото\PHOTO-2023-05-08-12-43-02 (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 y="3873724"/>
            <a:ext cx="3137694" cy="27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29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6600"/>
          </a:solidFill>
        </p:spPr>
        <p:txBody>
          <a:bodyPr/>
          <a:lstStyle/>
          <a:p>
            <a:pPr algn="ctr"/>
            <a:r>
              <a:rPr lang="ru-RU" dirty="0" smtClean="0">
                <a:solidFill>
                  <a:schemeClr val="bg1"/>
                </a:solidFill>
              </a:rPr>
              <a:t>Кукольный театр «В гостях у сказки»</a:t>
            </a:r>
            <a:endParaRPr lang="ru-RU" dirty="0">
              <a:solidFill>
                <a:schemeClr val="bg1"/>
              </a:solidFill>
            </a:endParaRPr>
          </a:p>
        </p:txBody>
      </p:sp>
      <p:pic>
        <p:nvPicPr>
          <p:cNvPr id="4" name="Объект 3"/>
          <p:cNvPicPr>
            <a:picLocks noGrp="1" noChangeAspect="1"/>
          </p:cNvPicPr>
          <p:nvPr>
            <p:ph idx="1"/>
          </p:nvPr>
        </p:nvPicPr>
        <p:blipFill>
          <a:blip r:embed="rId2"/>
          <a:stretch>
            <a:fillRect/>
          </a:stretch>
        </p:blipFill>
        <p:spPr>
          <a:xfrm>
            <a:off x="4125065" y="1800370"/>
            <a:ext cx="3706689" cy="2393692"/>
          </a:xfrm>
          <a:prstGeom prst="rect">
            <a:avLst/>
          </a:prstGeom>
        </p:spPr>
      </p:pic>
      <p:pic>
        <p:nvPicPr>
          <p:cNvPr id="5" name="Рисунок 4"/>
          <p:cNvPicPr>
            <a:picLocks noChangeAspect="1"/>
          </p:cNvPicPr>
          <p:nvPr/>
        </p:nvPicPr>
        <p:blipFill>
          <a:blip r:embed="rId3"/>
          <a:stretch>
            <a:fillRect/>
          </a:stretch>
        </p:blipFill>
        <p:spPr>
          <a:xfrm rot="21183963">
            <a:off x="574908" y="1487017"/>
            <a:ext cx="3647625" cy="2958389"/>
          </a:xfrm>
          <a:prstGeom prst="rect">
            <a:avLst/>
          </a:prstGeom>
        </p:spPr>
      </p:pic>
      <p:pic>
        <p:nvPicPr>
          <p:cNvPr id="6" name="Рисунок 5"/>
          <p:cNvPicPr>
            <a:picLocks noChangeAspect="1"/>
          </p:cNvPicPr>
          <p:nvPr/>
        </p:nvPicPr>
        <p:blipFill>
          <a:blip r:embed="rId4"/>
          <a:stretch>
            <a:fillRect/>
          </a:stretch>
        </p:blipFill>
        <p:spPr>
          <a:xfrm>
            <a:off x="609600" y="4535002"/>
            <a:ext cx="3123156" cy="1878324"/>
          </a:xfrm>
          <a:prstGeom prst="rect">
            <a:avLst/>
          </a:prstGeom>
        </p:spPr>
      </p:pic>
      <p:pic>
        <p:nvPicPr>
          <p:cNvPr id="7" name="Рисунок 6"/>
          <p:cNvPicPr>
            <a:picLocks noChangeAspect="1"/>
          </p:cNvPicPr>
          <p:nvPr/>
        </p:nvPicPr>
        <p:blipFill>
          <a:blip r:embed="rId5"/>
          <a:stretch>
            <a:fillRect/>
          </a:stretch>
        </p:blipFill>
        <p:spPr>
          <a:xfrm>
            <a:off x="7831755" y="1800370"/>
            <a:ext cx="3715394" cy="2393691"/>
          </a:xfrm>
          <a:prstGeom prst="rect">
            <a:avLst/>
          </a:prstGeom>
        </p:spPr>
      </p:pic>
      <p:pic>
        <p:nvPicPr>
          <p:cNvPr id="8" name="Рисунок 7"/>
          <p:cNvPicPr>
            <a:picLocks noChangeAspect="1"/>
          </p:cNvPicPr>
          <p:nvPr/>
        </p:nvPicPr>
        <p:blipFill>
          <a:blip r:embed="rId6"/>
          <a:stretch>
            <a:fillRect/>
          </a:stretch>
        </p:blipFill>
        <p:spPr>
          <a:xfrm>
            <a:off x="3932685" y="4370577"/>
            <a:ext cx="3834716" cy="217036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754" y="4412097"/>
            <a:ext cx="3995803" cy="2128844"/>
          </a:xfrm>
          <a:prstGeom prst="rect">
            <a:avLst/>
          </a:prstGeom>
        </p:spPr>
      </p:pic>
    </p:spTree>
    <p:extLst>
      <p:ext uri="{BB962C8B-B14F-4D97-AF65-F5344CB8AC3E}">
        <p14:creationId xmlns:p14="http://schemas.microsoft.com/office/powerpoint/2010/main" val="267600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800" dirty="0" smtClean="0">
                <a:solidFill>
                  <a:schemeClr val="tx1"/>
                </a:solidFill>
              </a:rPr>
              <a:t>.</a:t>
            </a:r>
            <a:endParaRPr lang="ru-RU" sz="800" dirty="0">
              <a:solidFill>
                <a:schemeClr val="tx1"/>
              </a:solidFill>
            </a:endParaRPr>
          </a:p>
        </p:txBody>
      </p:sp>
      <p:sp>
        <p:nvSpPr>
          <p:cNvPr id="3" name="Объект 2"/>
          <p:cNvSpPr>
            <a:spLocks noGrp="1"/>
          </p:cNvSpPr>
          <p:nvPr>
            <p:ph idx="1"/>
          </p:nvPr>
        </p:nvSpPr>
        <p:spPr/>
        <p:txBody>
          <a:bodyPr/>
          <a:lstStyle/>
          <a:p>
            <a:pPr marL="0" indent="0">
              <a:buNone/>
            </a:pPr>
            <a:r>
              <a:rPr lang="ru-RU" dirty="0" smtClean="0"/>
              <a:t>   </a:t>
            </a:r>
            <a:endParaRPr lang="ru-RU" dirty="0"/>
          </a:p>
        </p:txBody>
      </p:sp>
      <p:sp>
        <p:nvSpPr>
          <p:cNvPr id="4" name="Скругленный прямоугольник 3"/>
          <p:cNvSpPr/>
          <p:nvPr/>
        </p:nvSpPr>
        <p:spPr>
          <a:xfrm>
            <a:off x="2373747" y="2327564"/>
            <a:ext cx="7934036" cy="1644074"/>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buClr>
                <a:srgbClr val="93A299"/>
              </a:buClr>
              <a:buSzPct val="85000"/>
            </a:pPr>
            <a:r>
              <a:rPr lang="ru-RU" sz="4400" dirty="0">
                <a:solidFill>
                  <a:schemeClr val="tx1"/>
                </a:solidFill>
                <a:latin typeface="Times New Roman" panose="02020603050405020304" pitchFamily="18" charset="0"/>
                <a:cs typeface="Times New Roman" panose="02020603050405020304" pitchFamily="18" charset="0"/>
              </a:rPr>
              <a:t>СПАСИБО ЗА ВНИМАНИЕ! </a:t>
            </a:r>
          </a:p>
        </p:txBody>
      </p:sp>
    </p:spTree>
    <p:extLst>
      <p:ext uri="{BB962C8B-B14F-4D97-AF65-F5344CB8AC3E}">
        <p14:creationId xmlns:p14="http://schemas.microsoft.com/office/powerpoint/2010/main" val="38544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Документ 8">
            <a:extLst>
              <a:ext uri="{FF2B5EF4-FFF2-40B4-BE49-F238E27FC236}">
                <a16:creationId xmlns:a16="http://schemas.microsoft.com/office/drawing/2014/main" xmlns="" id="{6C779F2D-9998-0A45-862A-98FC45832BCE}"/>
              </a:ext>
            </a:extLst>
          </p:cNvPr>
          <p:cNvSpPr/>
          <p:nvPr/>
        </p:nvSpPr>
        <p:spPr>
          <a:xfrm>
            <a:off x="3452903" y="2295178"/>
            <a:ext cx="2239774" cy="2098266"/>
          </a:xfrm>
          <a:prstGeom prst="flowChartDocument">
            <a:avLst/>
          </a:prstGeom>
          <a:solidFill>
            <a:srgbClr val="841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Документ 10">
            <a:extLst>
              <a:ext uri="{FF2B5EF4-FFF2-40B4-BE49-F238E27FC236}">
                <a16:creationId xmlns:a16="http://schemas.microsoft.com/office/drawing/2014/main" xmlns="" id="{1E769849-ABCF-3643-8D9B-BE0880779E5A}"/>
              </a:ext>
            </a:extLst>
          </p:cNvPr>
          <p:cNvSpPr/>
          <p:nvPr/>
        </p:nvSpPr>
        <p:spPr>
          <a:xfrm>
            <a:off x="9470849" y="2287602"/>
            <a:ext cx="2222713" cy="2098266"/>
          </a:xfrm>
          <a:prstGeom prst="flowChartDocument">
            <a:avLst/>
          </a:prstGeom>
          <a:solidFill>
            <a:srgbClr val="841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4" name="Прямоугольник 53"/>
          <p:cNvSpPr/>
          <p:nvPr/>
        </p:nvSpPr>
        <p:spPr>
          <a:xfrm rot="5400000">
            <a:off x="3693336" y="-3122322"/>
            <a:ext cx="861539" cy="8248226"/>
          </a:xfrm>
          <a:prstGeom prst="rec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Документ 5">
            <a:extLst>
              <a:ext uri="{FF2B5EF4-FFF2-40B4-BE49-F238E27FC236}">
                <a16:creationId xmlns:a16="http://schemas.microsoft.com/office/drawing/2014/main" xmlns="" id="{B072AC22-1D31-E549-9798-14451E95AAD7}"/>
              </a:ext>
            </a:extLst>
          </p:cNvPr>
          <p:cNvSpPr/>
          <p:nvPr/>
        </p:nvSpPr>
        <p:spPr>
          <a:xfrm>
            <a:off x="341961" y="2295178"/>
            <a:ext cx="2226590" cy="2098266"/>
          </a:xfrm>
          <a:prstGeom prst="flowChartDocumen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Прямая соединительная линия 7">
            <a:extLst>
              <a:ext uri="{FF2B5EF4-FFF2-40B4-BE49-F238E27FC236}">
                <a16:creationId xmlns:a16="http://schemas.microsoft.com/office/drawing/2014/main" xmlns="" id="{1B6093B6-02D6-CB42-97F8-0271F59038D1}"/>
              </a:ext>
            </a:extLst>
          </p:cNvPr>
          <p:cNvCxnSpPr/>
          <p:nvPr/>
        </p:nvCxnSpPr>
        <p:spPr>
          <a:xfrm>
            <a:off x="-354419" y="2287602"/>
            <a:ext cx="12546419" cy="0"/>
          </a:xfrm>
          <a:prstGeom prst="line">
            <a:avLst/>
          </a:prstGeom>
          <a:ln w="22225">
            <a:solidFill>
              <a:srgbClr val="FBB03F"/>
            </a:solidFill>
          </a:ln>
        </p:spPr>
        <p:style>
          <a:lnRef idx="1">
            <a:schemeClr val="accent1"/>
          </a:lnRef>
          <a:fillRef idx="0">
            <a:schemeClr val="accent1"/>
          </a:fillRef>
          <a:effectRef idx="0">
            <a:schemeClr val="accent1"/>
          </a:effectRef>
          <a:fontRef idx="minor">
            <a:schemeClr val="tx1"/>
          </a:fontRef>
        </p:style>
      </p:cxnSp>
      <p:sp>
        <p:nvSpPr>
          <p:cNvPr id="10" name="Документ 9">
            <a:extLst>
              <a:ext uri="{FF2B5EF4-FFF2-40B4-BE49-F238E27FC236}">
                <a16:creationId xmlns:a16="http://schemas.microsoft.com/office/drawing/2014/main" xmlns="" id="{83DC99EB-EBAF-9345-8FAC-4CF31C50B0EF}"/>
              </a:ext>
            </a:extLst>
          </p:cNvPr>
          <p:cNvSpPr/>
          <p:nvPr/>
        </p:nvSpPr>
        <p:spPr>
          <a:xfrm>
            <a:off x="6571595" y="2295178"/>
            <a:ext cx="2135086" cy="2130473"/>
          </a:xfrm>
          <a:prstGeom prst="flowChartDocumen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9E5B74E8-C57A-144F-853A-C6D88DE64450}"/>
              </a:ext>
            </a:extLst>
          </p:cNvPr>
          <p:cNvSpPr txBox="1"/>
          <p:nvPr/>
        </p:nvSpPr>
        <p:spPr>
          <a:xfrm>
            <a:off x="-1" y="623832"/>
            <a:ext cx="8220075" cy="892552"/>
          </a:xfrm>
          <a:prstGeom prst="rect">
            <a:avLst/>
          </a:prstGeom>
          <a:noFill/>
        </p:spPr>
        <p:txBody>
          <a:bodyPr wrap="square" rtlCol="0">
            <a:spAutoFit/>
          </a:bodyPr>
          <a:lstStyle/>
          <a:p>
            <a:pPr algn="ctr"/>
            <a:r>
              <a:rPr lang="ru-RU" sz="2600" dirty="0">
                <a:ln w="0"/>
                <a:solidFill>
                  <a:prstClr val="black"/>
                </a:solidFill>
                <a:latin typeface="Arial" panose="020B0604020202020204" pitchFamily="34" charset="0"/>
                <a:cs typeface="Arial" panose="020B0604020202020204" pitchFamily="34" charset="0"/>
              </a:rPr>
              <a:t>Перспективный профиль </a:t>
            </a:r>
            <a:r>
              <a:rPr lang="ru-RU" sz="2600" dirty="0" smtClean="0">
                <a:ln w="0"/>
                <a:solidFill>
                  <a:prstClr val="black"/>
                </a:solidFill>
                <a:latin typeface="Arial" panose="020B0604020202020204" pitchFamily="34" charset="0"/>
                <a:cs typeface="Arial" panose="020B0604020202020204" pitchFamily="34" charset="0"/>
              </a:rPr>
              <a:t>ГБОУ «Центр образования г. Урус-Мартан»</a:t>
            </a:r>
            <a:endParaRPr lang="ru-RU" sz="2600" dirty="0">
              <a:ln w="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4ED33A7F-3C36-0A45-9EA8-1DD6551CCDBD}"/>
              </a:ext>
            </a:extLst>
          </p:cNvPr>
          <p:cNvSpPr txBox="1"/>
          <p:nvPr/>
        </p:nvSpPr>
        <p:spPr>
          <a:xfrm>
            <a:off x="129355" y="4385868"/>
            <a:ext cx="2651802" cy="646331"/>
          </a:xfrm>
          <a:prstGeom prst="rect">
            <a:avLst/>
          </a:prstGeom>
          <a:noFill/>
        </p:spPr>
        <p:txBody>
          <a:bodyPr wrap="square" rtlCol="0">
            <a:spAutoFit/>
          </a:bodyPr>
          <a:lstStyle/>
          <a:p>
            <a:pPr lvl="0" algn="ctr">
              <a:defRPr/>
            </a:pPr>
            <a:endParaRPr lang="ru-RU" sz="800" dirty="0">
              <a:solidFill>
                <a:prstClr val="black"/>
              </a:solidFill>
              <a:latin typeface="Arial" panose="020B0604020202020204" pitchFamily="34" charset="0"/>
              <a:cs typeface="Arial" panose="020B0604020202020204" pitchFamily="34" charset="0"/>
            </a:endParaRPr>
          </a:p>
          <a:p>
            <a:pPr lvl="0" algn="ctr">
              <a:defRPr/>
            </a:pPr>
            <a:r>
              <a:rPr lang="ru-RU" sz="1400" dirty="0" smtClean="0">
                <a:solidFill>
                  <a:prstClr val="black"/>
                </a:solidFill>
                <a:latin typeface="Arial" panose="020B0604020202020204" pitchFamily="34" charset="0"/>
                <a:cs typeface="Arial" panose="020B0604020202020204" pitchFamily="34" charset="0"/>
              </a:rPr>
              <a:t>- Участие </a:t>
            </a:r>
            <a:r>
              <a:rPr lang="ru-RU" sz="1400" dirty="0">
                <a:solidFill>
                  <a:prstClr val="black"/>
                </a:solidFill>
                <a:latin typeface="Arial" panose="020B0604020202020204" pitchFamily="34" charset="0"/>
                <a:cs typeface="Arial" panose="020B0604020202020204" pitchFamily="34" charset="0"/>
              </a:rPr>
              <a:t>в олимпиадах и конкурсах</a:t>
            </a:r>
          </a:p>
        </p:txBody>
      </p:sp>
      <p:sp>
        <p:nvSpPr>
          <p:cNvPr id="20" name="TextBox 19">
            <a:extLst>
              <a:ext uri="{FF2B5EF4-FFF2-40B4-BE49-F238E27FC236}">
                <a16:creationId xmlns:a16="http://schemas.microsoft.com/office/drawing/2014/main" xmlns="" id="{E41C7BDE-688A-2540-A0AC-FB258505108D}"/>
              </a:ext>
            </a:extLst>
          </p:cNvPr>
          <p:cNvSpPr txBox="1"/>
          <p:nvPr/>
        </p:nvSpPr>
        <p:spPr>
          <a:xfrm>
            <a:off x="341960" y="3350701"/>
            <a:ext cx="22265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Знание</a:t>
            </a:r>
          </a:p>
        </p:txBody>
      </p:sp>
      <p:sp>
        <p:nvSpPr>
          <p:cNvPr id="23" name="TextBox 22">
            <a:extLst>
              <a:ext uri="{FF2B5EF4-FFF2-40B4-BE49-F238E27FC236}">
                <a16:creationId xmlns:a16="http://schemas.microsoft.com/office/drawing/2014/main" xmlns="" id="{83EEAC02-5305-0049-A440-21E510305A6E}"/>
              </a:ext>
            </a:extLst>
          </p:cNvPr>
          <p:cNvSpPr txBox="1"/>
          <p:nvPr/>
        </p:nvSpPr>
        <p:spPr>
          <a:xfrm>
            <a:off x="2915638" y="4385868"/>
            <a:ext cx="3313630" cy="1415772"/>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 Бренд </a:t>
            </a:r>
            <a:r>
              <a:rPr lang="ru-RU" sz="1400" dirty="0">
                <a:latin typeface="Arial" panose="020B0604020202020204" pitchFamily="34" charset="0"/>
                <a:cs typeface="Arial" panose="020B0604020202020204" pitchFamily="34" charset="0"/>
              </a:rPr>
              <a:t>(узнаваемый стиль</a:t>
            </a:r>
            <a:r>
              <a:rPr lang="ru-RU" sz="1400" dirty="0" smtClean="0">
                <a:latin typeface="Arial" panose="020B0604020202020204" pitchFamily="34" charset="0"/>
                <a:cs typeface="Arial" panose="020B0604020202020204" pitchFamily="34" charset="0"/>
              </a:rPr>
              <a:t>)</a:t>
            </a:r>
          </a:p>
          <a:p>
            <a:pPr marL="285750" indent="-285750" algn="ctr">
              <a:buFontTx/>
              <a:buChar char="-"/>
            </a:pPr>
            <a:endParaRPr lang="ru-RU" sz="1400" dirty="0">
              <a:latin typeface="Arial" panose="020B0604020202020204" pitchFamily="34" charset="0"/>
              <a:cs typeface="Arial" panose="020B0604020202020204" pitchFamily="34" charset="0"/>
            </a:endParaRPr>
          </a:p>
          <a:p>
            <a:pPr algn="ctr"/>
            <a:r>
              <a:rPr lang="ru-RU" sz="1400" dirty="0">
                <a:latin typeface="Arial" panose="020B0604020202020204" pitchFamily="34" charset="0"/>
                <a:cs typeface="Arial" panose="020B0604020202020204" pitchFamily="34" charset="0"/>
              </a:rPr>
              <a:t> </a:t>
            </a:r>
            <a:r>
              <a:rPr lang="ru-RU" sz="1400" dirty="0" smtClean="0">
                <a:latin typeface="Arial" panose="020B0604020202020204" pitchFamily="34" charset="0"/>
                <a:cs typeface="Arial" panose="020B0604020202020204" pitchFamily="34" charset="0"/>
              </a:rPr>
              <a:t>- Гимн </a:t>
            </a:r>
            <a:r>
              <a:rPr lang="ru-RU" sz="1400" dirty="0">
                <a:latin typeface="Arial" panose="020B0604020202020204" pitchFamily="34" charset="0"/>
                <a:cs typeface="Arial" panose="020B0604020202020204" pitchFamily="34" charset="0"/>
              </a:rPr>
              <a:t>школы</a:t>
            </a:r>
          </a:p>
          <a:p>
            <a:pPr algn="ctr"/>
            <a:endParaRPr lang="ru-RU" sz="800" dirty="0">
              <a:latin typeface="Arial" panose="020B0604020202020204" pitchFamily="34" charset="0"/>
              <a:cs typeface="Arial" panose="020B0604020202020204" pitchFamily="34" charset="0"/>
            </a:endParaRPr>
          </a:p>
          <a:p>
            <a:pPr algn="ctr"/>
            <a:r>
              <a:rPr lang="ru-RU" sz="1400" dirty="0" smtClean="0">
                <a:latin typeface="Arial" panose="020B0604020202020204" pitchFamily="34" charset="0"/>
                <a:cs typeface="Arial" panose="020B0604020202020204" pitchFamily="34" charset="0"/>
              </a:rPr>
              <a:t>- </a:t>
            </a:r>
            <a:r>
              <a:rPr lang="ru-RU" sz="1400" dirty="0" err="1" smtClean="0">
                <a:latin typeface="Arial" panose="020B0604020202020204" pitchFamily="34" charset="0"/>
                <a:cs typeface="Arial" panose="020B0604020202020204" pitchFamily="34" charset="0"/>
              </a:rPr>
              <a:t>Медиацентр</a:t>
            </a:r>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(школьное ТВ, радио, газета)</a:t>
            </a:r>
          </a:p>
          <a:p>
            <a:pPr algn="ctr"/>
            <a:endParaRPr lang="ru-RU" sz="8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095E2F20-2920-6E47-AF16-92045456AD14}"/>
              </a:ext>
            </a:extLst>
          </p:cNvPr>
          <p:cNvSpPr txBox="1"/>
          <p:nvPr/>
        </p:nvSpPr>
        <p:spPr>
          <a:xfrm>
            <a:off x="6363749" y="4556551"/>
            <a:ext cx="2581836" cy="1723549"/>
          </a:xfrm>
          <a:prstGeom prst="rect">
            <a:avLst/>
          </a:prstGeom>
          <a:noFill/>
        </p:spPr>
        <p:txBody>
          <a:bodyPr wrap="square" rtlCol="0">
            <a:spAutoFit/>
          </a:bodyPr>
          <a:lstStyle/>
          <a:p>
            <a:pPr lvl="0" algn="ctr">
              <a:defRPr/>
            </a:pPr>
            <a:r>
              <a:rPr lang="ru-RU" sz="1400" dirty="0" smtClean="0">
                <a:solidFill>
                  <a:prstClr val="black"/>
                </a:solidFill>
                <a:latin typeface="Arial" panose="020B0604020202020204" pitchFamily="34" charset="0"/>
                <a:cs typeface="Arial" panose="020B0604020202020204" pitchFamily="34" charset="0"/>
              </a:rPr>
              <a:t>- Проводить мероприятия по </a:t>
            </a:r>
            <a:r>
              <a:rPr lang="ru-RU" sz="1400" dirty="0">
                <a:solidFill>
                  <a:prstClr val="black"/>
                </a:solidFill>
                <a:latin typeface="Arial" panose="020B0604020202020204" pitchFamily="34" charset="0"/>
                <a:cs typeface="Arial" panose="020B0604020202020204" pitchFamily="34" charset="0"/>
              </a:rPr>
              <a:t>популяризации выполнения норм ГТО</a:t>
            </a:r>
          </a:p>
          <a:p>
            <a:pPr lvl="0" algn="ctr">
              <a:defRPr/>
            </a:pPr>
            <a:endParaRPr lang="ru-RU" sz="800" dirty="0">
              <a:solidFill>
                <a:prstClr val="black"/>
              </a:solidFill>
              <a:latin typeface="Arial" panose="020B0604020202020204" pitchFamily="34" charset="0"/>
              <a:cs typeface="Arial" panose="020B0604020202020204" pitchFamily="34" charset="0"/>
            </a:endParaRPr>
          </a:p>
          <a:p>
            <a:pPr lvl="0" algn="ctr">
              <a:defRPr/>
            </a:pPr>
            <a:r>
              <a:rPr lang="ru-RU" sz="1400" dirty="0">
                <a:solidFill>
                  <a:prstClr val="black"/>
                </a:solidFill>
                <a:latin typeface="Arial" panose="020B0604020202020204" pitchFamily="34" charset="0"/>
                <a:cs typeface="Arial" panose="020B0604020202020204" pitchFamily="34" charset="0"/>
              </a:rPr>
              <a:t>- Массовые физкультурно-</a:t>
            </a:r>
          </a:p>
          <a:p>
            <a:pPr lvl="0" algn="ctr">
              <a:defRPr/>
            </a:pPr>
            <a:r>
              <a:rPr lang="ru-RU" sz="1400" dirty="0">
                <a:solidFill>
                  <a:prstClr val="black"/>
                </a:solidFill>
                <a:latin typeface="Arial" panose="020B0604020202020204" pitchFamily="34" charset="0"/>
                <a:cs typeface="Arial" panose="020B0604020202020204" pitchFamily="34" charset="0"/>
              </a:rPr>
              <a:t>спортивные мероприятия </a:t>
            </a:r>
            <a:r>
              <a:rPr lang="ru-RU" sz="1400" dirty="0" smtClean="0">
                <a:solidFill>
                  <a:prstClr val="black"/>
                </a:solidFill>
                <a:latin typeface="Arial" panose="020B0604020202020204" pitchFamily="34" charset="0"/>
                <a:cs typeface="Arial" panose="020B0604020202020204" pitchFamily="34" charset="0"/>
              </a:rPr>
              <a:t>(региональный</a:t>
            </a:r>
            <a:endParaRPr lang="ru-RU" sz="1400" dirty="0">
              <a:solidFill>
                <a:prstClr val="black"/>
              </a:solidFill>
              <a:latin typeface="Arial" panose="020B0604020202020204" pitchFamily="34" charset="0"/>
              <a:cs typeface="Arial" panose="020B0604020202020204" pitchFamily="34" charset="0"/>
            </a:endParaRPr>
          </a:p>
          <a:p>
            <a:pPr lvl="0" algn="ctr">
              <a:defRPr/>
            </a:pPr>
            <a:r>
              <a:rPr lang="ru-RU" sz="1400" dirty="0" smtClean="0">
                <a:solidFill>
                  <a:prstClr val="black"/>
                </a:solidFill>
                <a:latin typeface="Arial" panose="020B0604020202020204" pitchFamily="34" charset="0"/>
                <a:cs typeface="Arial" panose="020B0604020202020204" pitchFamily="34" charset="0"/>
              </a:rPr>
              <a:t>этап)</a:t>
            </a:r>
            <a:endParaRPr lang="ru-RU" sz="140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2688EF73-AA38-424B-B38F-CBB541EA76B8}"/>
              </a:ext>
            </a:extLst>
          </p:cNvPr>
          <p:cNvSpPr txBox="1"/>
          <p:nvPr/>
        </p:nvSpPr>
        <p:spPr>
          <a:xfrm>
            <a:off x="9470848" y="4556551"/>
            <a:ext cx="2126277" cy="1169551"/>
          </a:xfrm>
          <a:prstGeom prst="rect">
            <a:avLst/>
          </a:prstGeom>
          <a:noFill/>
        </p:spPr>
        <p:txBody>
          <a:bodyPr wrap="square" rtlCol="0">
            <a:spAutoFit/>
          </a:bodyPr>
          <a:lstStyle/>
          <a:p>
            <a:pPr lvl="0" algn="ctr">
              <a:defRPr/>
            </a:pPr>
            <a:r>
              <a:rPr lang="ru-RU" sz="1400" dirty="0">
                <a:solidFill>
                  <a:prstClr val="black"/>
                </a:solidFill>
                <a:latin typeface="Arial" panose="020B0604020202020204" pitchFamily="34" charset="0"/>
                <a:cs typeface="Arial" panose="020B0604020202020204" pitchFamily="34" charset="0"/>
              </a:rPr>
              <a:t>-  Развитие системы наставничества</a:t>
            </a:r>
          </a:p>
          <a:p>
            <a:pPr lvl="0" algn="ctr">
              <a:defRPr/>
            </a:pPr>
            <a:endParaRPr lang="ru-RU" sz="1400" dirty="0">
              <a:solidFill>
                <a:prstClr val="black"/>
              </a:solidFill>
              <a:latin typeface="Arial" panose="020B0604020202020204" pitchFamily="34" charset="0"/>
              <a:cs typeface="Arial" panose="020B0604020202020204" pitchFamily="34" charset="0"/>
            </a:endParaRPr>
          </a:p>
          <a:p>
            <a:pPr lvl="0" algn="ctr">
              <a:defRPr/>
            </a:pPr>
            <a:r>
              <a:rPr lang="ru-RU" sz="1400" dirty="0">
                <a:solidFill>
                  <a:prstClr val="black"/>
                </a:solidFill>
                <a:latin typeface="Arial" panose="020B0604020202020204" pitchFamily="34" charset="0"/>
                <a:cs typeface="Arial" panose="020B0604020202020204" pitchFamily="34" charset="0"/>
              </a:rPr>
              <a:t>- Участие педагогов в</a:t>
            </a:r>
          </a:p>
          <a:p>
            <a:pPr lvl="0" algn="ctr">
              <a:defRPr/>
            </a:pPr>
            <a:r>
              <a:rPr lang="ru-RU" sz="1400" dirty="0">
                <a:solidFill>
                  <a:prstClr val="black"/>
                </a:solidFill>
                <a:latin typeface="Arial" panose="020B0604020202020204" pitchFamily="34" charset="0"/>
                <a:cs typeface="Arial" panose="020B0604020202020204" pitchFamily="34" charset="0"/>
              </a:rPr>
              <a:t>конкурсном движении</a:t>
            </a:r>
          </a:p>
        </p:txBody>
      </p:sp>
      <p:sp>
        <p:nvSpPr>
          <p:cNvPr id="27" name="TextBox 26">
            <a:extLst>
              <a:ext uri="{FF2B5EF4-FFF2-40B4-BE49-F238E27FC236}">
                <a16:creationId xmlns:a16="http://schemas.microsoft.com/office/drawing/2014/main" xmlns="" id="{683B01BE-A57D-C94D-B1A5-DE81F98FEB7B}"/>
              </a:ext>
            </a:extLst>
          </p:cNvPr>
          <p:cNvSpPr txBox="1"/>
          <p:nvPr/>
        </p:nvSpPr>
        <p:spPr>
          <a:xfrm>
            <a:off x="341055" y="1685107"/>
            <a:ext cx="2227495" cy="369332"/>
          </a:xfrm>
          <a:prstGeom prst="rect">
            <a:avLst/>
          </a:prstGeom>
          <a:noFill/>
        </p:spPr>
        <p:txBody>
          <a:bodyPr wrap="square" rtlCol="0">
            <a:spAutoFit/>
          </a:bodyPr>
          <a:lstStyle/>
          <a:p>
            <a:r>
              <a:rPr lang="ru-RU" dirty="0" smtClean="0">
                <a:latin typeface="Arial" panose="020B0604020202020204" pitchFamily="34" charset="0"/>
                <a:cs typeface="Arial" panose="020B0604020202020204" pitchFamily="34" charset="0"/>
              </a:rPr>
              <a:t>Полный </a:t>
            </a:r>
            <a:r>
              <a:rPr lang="ru-RU" dirty="0">
                <a:latin typeface="Arial" panose="020B0604020202020204" pitchFamily="34" charset="0"/>
                <a:cs typeface="Arial" panose="020B0604020202020204" pitchFamily="34" charset="0"/>
              </a:rPr>
              <a:t>уровень</a:t>
            </a:r>
          </a:p>
        </p:txBody>
      </p:sp>
      <p:sp>
        <p:nvSpPr>
          <p:cNvPr id="28" name="TextBox 27">
            <a:extLst>
              <a:ext uri="{FF2B5EF4-FFF2-40B4-BE49-F238E27FC236}">
                <a16:creationId xmlns:a16="http://schemas.microsoft.com/office/drawing/2014/main" xmlns="" id="{33B4BD55-49BA-4141-8E12-6DDAA7FD4169}"/>
              </a:ext>
            </a:extLst>
          </p:cNvPr>
          <p:cNvSpPr txBox="1"/>
          <p:nvPr/>
        </p:nvSpPr>
        <p:spPr>
          <a:xfrm>
            <a:off x="3447469" y="1685107"/>
            <a:ext cx="2207907" cy="369332"/>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Средний уровень</a:t>
            </a:r>
          </a:p>
        </p:txBody>
      </p:sp>
      <p:sp>
        <p:nvSpPr>
          <p:cNvPr id="29" name="TextBox 28">
            <a:extLst>
              <a:ext uri="{FF2B5EF4-FFF2-40B4-BE49-F238E27FC236}">
                <a16:creationId xmlns:a16="http://schemas.microsoft.com/office/drawing/2014/main" xmlns="" id="{E0E85321-3469-E74D-A5E3-6A14FA65022C}"/>
              </a:ext>
            </a:extLst>
          </p:cNvPr>
          <p:cNvSpPr txBox="1"/>
          <p:nvPr/>
        </p:nvSpPr>
        <p:spPr>
          <a:xfrm>
            <a:off x="6602656" y="1685108"/>
            <a:ext cx="2036402" cy="369332"/>
          </a:xfrm>
          <a:prstGeom prst="rect">
            <a:avLst/>
          </a:prstGeom>
          <a:noFill/>
        </p:spPr>
        <p:txBody>
          <a:bodyPr wrap="square" rtlCol="0">
            <a:spAutoFit/>
          </a:bodyPr>
          <a:lstStyle/>
          <a:p>
            <a:r>
              <a:rPr lang="ru-RU" dirty="0" smtClean="0">
                <a:solidFill>
                  <a:prstClr val="black"/>
                </a:solidFill>
                <a:latin typeface="Arial" panose="020B0604020202020204" pitchFamily="34" charset="0"/>
                <a:cs typeface="Arial" panose="020B0604020202020204" pitchFamily="34" charset="0"/>
              </a:rPr>
              <a:t>Базовый </a:t>
            </a:r>
            <a:r>
              <a:rPr lang="ru-RU" dirty="0">
                <a:solidFill>
                  <a:prstClr val="black"/>
                </a:solidFill>
                <a:latin typeface="Arial" panose="020B0604020202020204" pitchFamily="34" charset="0"/>
                <a:cs typeface="Arial" panose="020B0604020202020204" pitchFamily="34" charset="0"/>
              </a:rPr>
              <a:t>уровень</a:t>
            </a:r>
          </a:p>
        </p:txBody>
      </p:sp>
      <p:sp>
        <p:nvSpPr>
          <p:cNvPr id="30" name="TextBox 29">
            <a:extLst>
              <a:ext uri="{FF2B5EF4-FFF2-40B4-BE49-F238E27FC236}">
                <a16:creationId xmlns:a16="http://schemas.microsoft.com/office/drawing/2014/main" xmlns="" id="{46FCAFF2-EB2B-D44B-838F-0935FCB67000}"/>
              </a:ext>
            </a:extLst>
          </p:cNvPr>
          <p:cNvSpPr txBox="1"/>
          <p:nvPr/>
        </p:nvSpPr>
        <p:spPr>
          <a:xfrm>
            <a:off x="9470848" y="1676000"/>
            <a:ext cx="2126277" cy="369332"/>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Средний уровень</a:t>
            </a:r>
          </a:p>
        </p:txBody>
      </p:sp>
      <p:sp>
        <p:nvSpPr>
          <p:cNvPr id="44" name="TextBox 43">
            <a:extLst>
              <a:ext uri="{FF2B5EF4-FFF2-40B4-BE49-F238E27FC236}">
                <a16:creationId xmlns:a16="http://schemas.microsoft.com/office/drawing/2014/main" xmlns="" id="{E41C7BDE-688A-2540-A0AC-FB258505108D}"/>
              </a:ext>
            </a:extLst>
          </p:cNvPr>
          <p:cNvSpPr txBox="1"/>
          <p:nvPr/>
        </p:nvSpPr>
        <p:spPr>
          <a:xfrm>
            <a:off x="9470848" y="3051408"/>
            <a:ext cx="2222714" cy="1015663"/>
          </a:xfrm>
          <a:prstGeom prst="rect">
            <a:avLst/>
          </a:prstGeom>
          <a:noFill/>
        </p:spPr>
        <p:txBody>
          <a:bodyPr wrap="square" rtlCol="0">
            <a:spAutoFit/>
          </a:bodyPr>
          <a:lstStyle/>
          <a:p>
            <a:pPr algn="ctr"/>
            <a:r>
              <a:rPr lang="ru-RU" sz="2000" dirty="0">
                <a:solidFill>
                  <a:schemeClr val="bg1"/>
                </a:solidFill>
                <a:latin typeface="Arial" panose="020B0604020202020204" pitchFamily="34" charset="0"/>
                <a:cs typeface="Arial" panose="020B0604020202020204" pitchFamily="34" charset="0"/>
              </a:rPr>
              <a:t>Учитель. </a:t>
            </a:r>
          </a:p>
          <a:p>
            <a:pPr algn="ctr"/>
            <a:r>
              <a:rPr lang="ru-RU" sz="2000" dirty="0">
                <a:solidFill>
                  <a:schemeClr val="bg1"/>
                </a:solidFill>
                <a:latin typeface="Arial" panose="020B0604020202020204" pitchFamily="34" charset="0"/>
                <a:cs typeface="Arial" panose="020B0604020202020204" pitchFamily="34" charset="0"/>
              </a:rPr>
              <a:t>Школьная </a:t>
            </a:r>
          </a:p>
          <a:p>
            <a:pPr algn="ctr"/>
            <a:r>
              <a:rPr lang="ru-RU" sz="2000" dirty="0">
                <a:solidFill>
                  <a:schemeClr val="bg1"/>
                </a:solidFill>
                <a:latin typeface="Arial" panose="020B0604020202020204" pitchFamily="34" charset="0"/>
                <a:cs typeface="Arial" panose="020B0604020202020204" pitchFamily="34" charset="0"/>
              </a:rPr>
              <a:t>команда</a:t>
            </a:r>
          </a:p>
        </p:txBody>
      </p:sp>
      <p:sp>
        <p:nvSpPr>
          <p:cNvPr id="45" name="TextBox 44">
            <a:extLst>
              <a:ext uri="{FF2B5EF4-FFF2-40B4-BE49-F238E27FC236}">
                <a16:creationId xmlns:a16="http://schemas.microsoft.com/office/drawing/2014/main" xmlns="" id="{E41C7BDE-688A-2540-A0AC-FB258505108D}"/>
              </a:ext>
            </a:extLst>
          </p:cNvPr>
          <p:cNvSpPr txBox="1"/>
          <p:nvPr/>
        </p:nvSpPr>
        <p:spPr>
          <a:xfrm>
            <a:off x="3447469" y="3350701"/>
            <a:ext cx="22219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Воспитание</a:t>
            </a:r>
          </a:p>
        </p:txBody>
      </p:sp>
      <p:pic>
        <p:nvPicPr>
          <p:cNvPr id="49" name="Рисунок 4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63943" y="2488084"/>
            <a:ext cx="581717" cy="581717"/>
          </a:xfrm>
          <a:prstGeom prst="rect">
            <a:avLst/>
          </a:prstGeom>
        </p:spPr>
      </p:pic>
      <p:cxnSp>
        <p:nvCxnSpPr>
          <p:cNvPr id="51" name="Прямая соединительная линия 50"/>
          <p:cNvCxnSpPr/>
          <p:nvPr/>
        </p:nvCxnSpPr>
        <p:spPr>
          <a:xfrm>
            <a:off x="10548257" y="490728"/>
            <a:ext cx="164374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9659983" y="743275"/>
            <a:ext cx="2532017" cy="0"/>
          </a:xfrm>
          <a:prstGeom prst="line">
            <a:avLst/>
          </a:prstGeom>
          <a:ln w="38100">
            <a:solidFill>
              <a:srgbClr val="FBB03F"/>
            </a:solidFill>
            <a:prstDash val="sysDot"/>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10603121" y="977969"/>
            <a:ext cx="158887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4" name="Рисунок 3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279025" y="2509610"/>
            <a:ext cx="587530" cy="587530"/>
          </a:xfrm>
          <a:prstGeom prst="rect">
            <a:avLst/>
          </a:prstGeom>
        </p:spPr>
      </p:pic>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5919" y="2513476"/>
            <a:ext cx="617496" cy="617496"/>
          </a:xfrm>
          <a:prstGeom prst="rect">
            <a:avLst/>
          </a:prstGeom>
        </p:spPr>
      </p:pic>
      <p:sp>
        <p:nvSpPr>
          <p:cNvPr id="33" name="TextBox 32">
            <a:extLst>
              <a:ext uri="{FF2B5EF4-FFF2-40B4-BE49-F238E27FC236}">
                <a16:creationId xmlns:a16="http://schemas.microsoft.com/office/drawing/2014/main" xmlns="" id="{E41C7BDE-688A-2540-A0AC-FB258505108D}"/>
              </a:ext>
            </a:extLst>
          </p:cNvPr>
          <p:cNvSpPr txBox="1"/>
          <p:nvPr/>
        </p:nvSpPr>
        <p:spPr>
          <a:xfrm>
            <a:off x="6602655" y="3375334"/>
            <a:ext cx="21040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Здоровье</a:t>
            </a:r>
          </a:p>
        </p:txBody>
      </p:sp>
      <p:pic>
        <p:nvPicPr>
          <p:cNvPr id="37" name="Рисунок 3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310343" y="2434332"/>
            <a:ext cx="543724" cy="543724"/>
          </a:xfrm>
          <a:prstGeom prst="rect">
            <a:avLst/>
          </a:prstGeom>
        </p:spPr>
      </p:pic>
    </p:spTree>
    <p:extLst>
      <p:ext uri="{BB962C8B-B14F-4D97-AF65-F5344CB8AC3E}">
        <p14:creationId xmlns:p14="http://schemas.microsoft.com/office/powerpoint/2010/main" val="1629684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Документ 8">
            <a:extLst>
              <a:ext uri="{FF2B5EF4-FFF2-40B4-BE49-F238E27FC236}">
                <a16:creationId xmlns:a16="http://schemas.microsoft.com/office/drawing/2014/main" xmlns="" id="{6C779F2D-9998-0A45-862A-98FC45832BCE}"/>
              </a:ext>
            </a:extLst>
          </p:cNvPr>
          <p:cNvSpPr/>
          <p:nvPr/>
        </p:nvSpPr>
        <p:spPr>
          <a:xfrm>
            <a:off x="3329903" y="2301568"/>
            <a:ext cx="2442696" cy="2098266"/>
          </a:xfrm>
          <a:prstGeom prst="flowChartDocument">
            <a:avLst/>
          </a:prstGeom>
          <a:solidFill>
            <a:srgbClr val="841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Документ 10">
            <a:extLst>
              <a:ext uri="{FF2B5EF4-FFF2-40B4-BE49-F238E27FC236}">
                <a16:creationId xmlns:a16="http://schemas.microsoft.com/office/drawing/2014/main" xmlns="" id="{1E769849-ABCF-3643-8D9B-BE0880779E5A}"/>
              </a:ext>
            </a:extLst>
          </p:cNvPr>
          <p:cNvSpPr/>
          <p:nvPr/>
        </p:nvSpPr>
        <p:spPr>
          <a:xfrm>
            <a:off x="9273135" y="2279052"/>
            <a:ext cx="2420428" cy="2098266"/>
          </a:xfrm>
          <a:prstGeom prst="flowChartDocument">
            <a:avLst/>
          </a:prstGeom>
          <a:solidFill>
            <a:srgbClr val="841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4" name="Прямоугольник 53"/>
          <p:cNvSpPr/>
          <p:nvPr/>
        </p:nvSpPr>
        <p:spPr>
          <a:xfrm rot="5400000">
            <a:off x="3693336" y="-3122322"/>
            <a:ext cx="861539" cy="8248226"/>
          </a:xfrm>
          <a:prstGeom prst="rec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Документ 5">
            <a:extLst>
              <a:ext uri="{FF2B5EF4-FFF2-40B4-BE49-F238E27FC236}">
                <a16:creationId xmlns:a16="http://schemas.microsoft.com/office/drawing/2014/main" xmlns="" id="{B072AC22-1D31-E549-9798-14451E95AAD7}"/>
              </a:ext>
            </a:extLst>
          </p:cNvPr>
          <p:cNvSpPr/>
          <p:nvPr/>
        </p:nvSpPr>
        <p:spPr>
          <a:xfrm>
            <a:off x="485554" y="2295178"/>
            <a:ext cx="2314258" cy="2098266"/>
          </a:xfrm>
          <a:prstGeom prst="flowChartDocumen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Прямая соединительная линия 7">
            <a:extLst>
              <a:ext uri="{FF2B5EF4-FFF2-40B4-BE49-F238E27FC236}">
                <a16:creationId xmlns:a16="http://schemas.microsoft.com/office/drawing/2014/main" xmlns="" id="{1B6093B6-02D6-CB42-97F8-0271F59038D1}"/>
              </a:ext>
            </a:extLst>
          </p:cNvPr>
          <p:cNvCxnSpPr/>
          <p:nvPr/>
        </p:nvCxnSpPr>
        <p:spPr>
          <a:xfrm>
            <a:off x="-354419" y="2287602"/>
            <a:ext cx="12546419" cy="0"/>
          </a:xfrm>
          <a:prstGeom prst="line">
            <a:avLst/>
          </a:prstGeom>
          <a:ln w="22225">
            <a:solidFill>
              <a:srgbClr val="FBB03F"/>
            </a:solidFill>
          </a:ln>
        </p:spPr>
        <p:style>
          <a:lnRef idx="1">
            <a:schemeClr val="accent1"/>
          </a:lnRef>
          <a:fillRef idx="0">
            <a:schemeClr val="accent1"/>
          </a:fillRef>
          <a:effectRef idx="0">
            <a:schemeClr val="accent1"/>
          </a:effectRef>
          <a:fontRef idx="minor">
            <a:schemeClr val="tx1"/>
          </a:fontRef>
        </p:style>
      </p:cxnSp>
      <p:sp>
        <p:nvSpPr>
          <p:cNvPr id="10" name="Документ 9">
            <a:extLst>
              <a:ext uri="{FF2B5EF4-FFF2-40B4-BE49-F238E27FC236}">
                <a16:creationId xmlns:a16="http://schemas.microsoft.com/office/drawing/2014/main" xmlns="" id="{83DC99EB-EBAF-9345-8FAC-4CF31C50B0EF}"/>
              </a:ext>
            </a:extLst>
          </p:cNvPr>
          <p:cNvSpPr/>
          <p:nvPr/>
        </p:nvSpPr>
        <p:spPr>
          <a:xfrm>
            <a:off x="6302688" y="2279052"/>
            <a:ext cx="2393636" cy="2098266"/>
          </a:xfrm>
          <a:prstGeom prst="flowChartDocument">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9E5B74E8-C57A-144F-853A-C6D88DE64450}"/>
              </a:ext>
            </a:extLst>
          </p:cNvPr>
          <p:cNvSpPr txBox="1"/>
          <p:nvPr/>
        </p:nvSpPr>
        <p:spPr>
          <a:xfrm>
            <a:off x="-24075" y="623832"/>
            <a:ext cx="8296374" cy="446276"/>
          </a:xfrm>
          <a:prstGeom prst="rect">
            <a:avLst/>
          </a:prstGeom>
          <a:noFill/>
        </p:spPr>
        <p:txBody>
          <a:bodyPr wrap="none" rtlCol="0">
            <a:spAutoFit/>
          </a:bodyPr>
          <a:lstStyle/>
          <a:p>
            <a:pPr algn="ctr"/>
            <a:r>
              <a:rPr lang="ru-RU" sz="2300" dirty="0">
                <a:ln w="0"/>
                <a:solidFill>
                  <a:prstClr val="black"/>
                </a:solidFill>
                <a:latin typeface="Arial" panose="020B0604020202020204" pitchFamily="34" charset="0"/>
                <a:cs typeface="Arial" panose="020B0604020202020204" pitchFamily="34" charset="0"/>
              </a:rPr>
              <a:t>Перспективный профиль </a:t>
            </a:r>
            <a:r>
              <a:rPr lang="ru-RU" sz="2300" dirty="0" smtClean="0">
                <a:ln w="0"/>
                <a:solidFill>
                  <a:prstClr val="black"/>
                </a:solidFill>
                <a:latin typeface="Arial" panose="020B0604020202020204" pitchFamily="34" charset="0"/>
                <a:cs typeface="Arial" panose="020B0604020202020204" pitchFamily="34" charset="0"/>
              </a:rPr>
              <a:t>ГБОУ «ЦО г. У-М. им. </a:t>
            </a:r>
            <a:r>
              <a:rPr lang="ru-RU" sz="2300" dirty="0" err="1" smtClean="0">
                <a:ln w="0"/>
                <a:solidFill>
                  <a:prstClr val="black"/>
                </a:solidFill>
                <a:latin typeface="Arial" panose="020B0604020202020204" pitchFamily="34" charset="0"/>
                <a:cs typeface="Arial" panose="020B0604020202020204" pitchFamily="34" charset="0"/>
              </a:rPr>
              <a:t>Агаевой</a:t>
            </a:r>
            <a:r>
              <a:rPr lang="ru-RU" sz="2300" dirty="0" smtClean="0">
                <a:ln w="0"/>
                <a:solidFill>
                  <a:prstClr val="black"/>
                </a:solidFill>
                <a:latin typeface="Arial" panose="020B0604020202020204" pitchFamily="34" charset="0"/>
                <a:cs typeface="Arial" panose="020B0604020202020204" pitchFamily="34" charset="0"/>
              </a:rPr>
              <a:t> М»</a:t>
            </a:r>
            <a:endParaRPr lang="ru-RU" sz="2300" dirty="0">
              <a:ln w="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4ED33A7F-3C36-0A45-9EA8-1DD6551CCDBD}"/>
              </a:ext>
            </a:extLst>
          </p:cNvPr>
          <p:cNvSpPr txBox="1"/>
          <p:nvPr/>
        </p:nvSpPr>
        <p:spPr>
          <a:xfrm>
            <a:off x="182880" y="4395787"/>
            <a:ext cx="2787100" cy="1384995"/>
          </a:xfrm>
          <a:prstGeom prst="rect">
            <a:avLst/>
          </a:prstGeom>
          <a:noFill/>
        </p:spPr>
        <p:txBody>
          <a:bodyPr wrap="square" rtlCol="0">
            <a:spAutoFit/>
          </a:bodyPr>
          <a:lstStyle/>
          <a:p>
            <a:endParaRPr lang="ru-RU" sz="1400" dirty="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 Организовать </a:t>
            </a:r>
            <a:r>
              <a:rPr lang="ru-RU" sz="1400" dirty="0">
                <a:latin typeface="Arial" panose="020B0604020202020204" pitchFamily="34" charset="0"/>
                <a:cs typeface="Arial" panose="020B0604020202020204" pitchFamily="34" charset="0"/>
              </a:rPr>
              <a:t>пространство творческих инициатив</a:t>
            </a:r>
          </a:p>
          <a:p>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Продолжить сетевое взаимодействие с организациями культуры</a:t>
            </a:r>
          </a:p>
        </p:txBody>
      </p:sp>
      <p:sp>
        <p:nvSpPr>
          <p:cNvPr id="20" name="TextBox 19">
            <a:extLst>
              <a:ext uri="{FF2B5EF4-FFF2-40B4-BE49-F238E27FC236}">
                <a16:creationId xmlns:a16="http://schemas.microsoft.com/office/drawing/2014/main" xmlns="" id="{E41C7BDE-688A-2540-A0AC-FB258505108D}"/>
              </a:ext>
            </a:extLst>
          </p:cNvPr>
          <p:cNvSpPr txBox="1"/>
          <p:nvPr/>
        </p:nvSpPr>
        <p:spPr>
          <a:xfrm>
            <a:off x="485554" y="3350701"/>
            <a:ext cx="24844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Творчество</a:t>
            </a:r>
          </a:p>
        </p:txBody>
      </p:sp>
      <p:sp>
        <p:nvSpPr>
          <p:cNvPr id="23" name="TextBox 22">
            <a:extLst>
              <a:ext uri="{FF2B5EF4-FFF2-40B4-BE49-F238E27FC236}">
                <a16:creationId xmlns:a16="http://schemas.microsoft.com/office/drawing/2014/main" xmlns="" id="{83EEAC02-5305-0049-A440-21E510305A6E}"/>
              </a:ext>
            </a:extLst>
          </p:cNvPr>
          <p:cNvSpPr txBox="1"/>
          <p:nvPr/>
        </p:nvSpPr>
        <p:spPr>
          <a:xfrm>
            <a:off x="3218298" y="4413799"/>
            <a:ext cx="2623622" cy="2277547"/>
          </a:xfrm>
          <a:prstGeom prst="rect">
            <a:avLst/>
          </a:prstGeom>
          <a:noFill/>
        </p:spPr>
        <p:txBody>
          <a:bodyPr wrap="square" rtlCol="0">
            <a:spAutoFit/>
          </a:bodyPr>
          <a:lstStyle/>
          <a:p>
            <a:pPr>
              <a:buFontTx/>
              <a:buChar char="-"/>
            </a:pPr>
            <a:r>
              <a:rPr lang="ru-RU" sz="1400" dirty="0" smtClean="0">
                <a:latin typeface="Arial" panose="020B0604020202020204" pitchFamily="34" charset="0"/>
                <a:cs typeface="Arial" panose="020B0604020202020204" pitchFamily="34" charset="0"/>
              </a:rPr>
              <a:t> Привлечь </a:t>
            </a:r>
            <a:r>
              <a:rPr lang="ru-RU" sz="1400" dirty="0">
                <a:latin typeface="Arial" panose="020B0604020202020204" pitchFamily="34" charset="0"/>
                <a:cs typeface="Arial" panose="020B0604020202020204" pitchFamily="34" charset="0"/>
              </a:rPr>
              <a:t>большее количество обучающихся в проект «Билет в будущее» </a:t>
            </a:r>
          </a:p>
          <a:p>
            <a:endParaRPr lang="ru-RU" sz="800" dirty="0">
              <a:latin typeface="Arial" panose="020B0604020202020204" pitchFamily="34" charset="0"/>
              <a:cs typeface="Arial" panose="020B0604020202020204" pitchFamily="34" charset="0"/>
            </a:endParaRPr>
          </a:p>
          <a:p>
            <a:pPr>
              <a:buFontTx/>
              <a:buChar char="-"/>
            </a:pPr>
            <a:r>
              <a:rPr lang="ru-RU" sz="1400" dirty="0">
                <a:latin typeface="Arial" panose="020B0604020202020204" pitchFamily="34" charset="0"/>
                <a:cs typeface="Arial" panose="020B0604020202020204" pitchFamily="34" charset="0"/>
              </a:rPr>
              <a:t> </a:t>
            </a:r>
            <a:r>
              <a:rPr lang="ru-RU" sz="1400" dirty="0" smtClean="0">
                <a:latin typeface="Arial" panose="020B0604020202020204" pitchFamily="34" charset="0"/>
                <a:cs typeface="Arial" panose="020B0604020202020204" pitchFamily="34" charset="0"/>
              </a:rPr>
              <a:t>Использование </a:t>
            </a:r>
            <a:r>
              <a:rPr lang="ru-RU" sz="1400" dirty="0" err="1">
                <a:latin typeface="Arial" panose="020B0604020202020204" pitchFamily="34" charset="0"/>
                <a:cs typeface="Arial" panose="020B0604020202020204" pitchFamily="34" charset="0"/>
              </a:rPr>
              <a:t>профориентационных</a:t>
            </a:r>
            <a:r>
              <a:rPr lang="ru-RU" sz="1400" dirty="0">
                <a:latin typeface="Arial" panose="020B0604020202020204" pitchFamily="34" charset="0"/>
                <a:cs typeface="Arial" panose="020B0604020202020204" pitchFamily="34" charset="0"/>
              </a:rPr>
              <a:t> сервисов и программ</a:t>
            </a:r>
          </a:p>
          <a:p>
            <a:pPr>
              <a:buFontTx/>
              <a:buChar char="-"/>
            </a:pPr>
            <a:endParaRPr lang="ru-RU" sz="800" dirty="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 Участие </a:t>
            </a:r>
            <a:r>
              <a:rPr lang="ru-RU" sz="1400" dirty="0">
                <a:latin typeface="Arial" panose="020B0604020202020204" pitchFamily="34" charset="0"/>
                <a:cs typeface="Arial" panose="020B0604020202020204" pitchFamily="34" charset="0"/>
              </a:rPr>
              <a:t>школьников в ежегодной многоуровневой онлайн-диагностике</a:t>
            </a:r>
          </a:p>
        </p:txBody>
      </p:sp>
      <p:sp>
        <p:nvSpPr>
          <p:cNvPr id="24" name="TextBox 23">
            <a:extLst>
              <a:ext uri="{FF2B5EF4-FFF2-40B4-BE49-F238E27FC236}">
                <a16:creationId xmlns:a16="http://schemas.microsoft.com/office/drawing/2014/main" xmlns="" id="{095E2F20-2920-6E47-AF16-92045456AD14}"/>
              </a:ext>
            </a:extLst>
          </p:cNvPr>
          <p:cNvSpPr txBox="1"/>
          <p:nvPr/>
        </p:nvSpPr>
        <p:spPr>
          <a:xfrm>
            <a:off x="6302688" y="4473226"/>
            <a:ext cx="2393636" cy="738664"/>
          </a:xfrm>
          <a:prstGeom prst="rect">
            <a:avLst/>
          </a:prstGeom>
          <a:noFill/>
        </p:spPr>
        <p:txBody>
          <a:bodyPr wrap="square" rtlCol="0">
            <a:spAutoFit/>
          </a:bodyPr>
          <a:lstStyle/>
          <a:p>
            <a:pPr algn="just"/>
            <a:endParaRPr lang="ru-RU" sz="1400" dirty="0">
              <a:latin typeface="Arial" panose="020B0604020202020204" pitchFamily="34" charset="0"/>
              <a:cs typeface="Arial" panose="020B0604020202020204" pitchFamily="34" charset="0"/>
            </a:endParaRPr>
          </a:p>
          <a:p>
            <a:pPr algn="just"/>
            <a:r>
              <a:rPr lang="ru-RU" sz="1400" dirty="0">
                <a:latin typeface="Arial" panose="020B0604020202020204" pitchFamily="34" charset="0"/>
                <a:cs typeface="Arial" panose="020B0604020202020204" pitchFamily="34" charset="0"/>
              </a:rPr>
              <a:t>- Организация конкурса школьных проектов </a:t>
            </a:r>
          </a:p>
        </p:txBody>
      </p:sp>
      <p:sp>
        <p:nvSpPr>
          <p:cNvPr id="25" name="TextBox 24">
            <a:extLst>
              <a:ext uri="{FF2B5EF4-FFF2-40B4-BE49-F238E27FC236}">
                <a16:creationId xmlns:a16="http://schemas.microsoft.com/office/drawing/2014/main" xmlns="" id="{2688EF73-AA38-424B-B38F-CBB541EA76B8}"/>
              </a:ext>
            </a:extLst>
          </p:cNvPr>
          <p:cNvSpPr txBox="1"/>
          <p:nvPr/>
        </p:nvSpPr>
        <p:spPr>
          <a:xfrm>
            <a:off x="9036443" y="4393444"/>
            <a:ext cx="3055151" cy="1600438"/>
          </a:xfrm>
          <a:prstGeom prst="rect">
            <a:avLst/>
          </a:prstGeom>
          <a:noFill/>
        </p:spPr>
        <p:txBody>
          <a:bodyPr wrap="square" rtlCol="0">
            <a:spAutoFit/>
          </a:bodyPr>
          <a:lstStyle/>
          <a:p>
            <a:pPr algn="just"/>
            <a:endParaRPr lang="ru-RU" sz="1400" dirty="0">
              <a:latin typeface="Arial" panose="020B0604020202020204" pitchFamily="34" charset="0"/>
              <a:cs typeface="Arial" panose="020B0604020202020204" pitchFamily="34" charset="0"/>
            </a:endParaRPr>
          </a:p>
          <a:p>
            <a:pPr algn="just"/>
            <a:r>
              <a:rPr lang="ru-RU" sz="1400" dirty="0" smtClean="0">
                <a:latin typeface="Arial" panose="020B0604020202020204" pitchFamily="34" charset="0"/>
                <a:cs typeface="Arial" panose="020B0604020202020204" pitchFamily="34" charset="0"/>
              </a:rPr>
              <a:t>- Модернизация</a:t>
            </a:r>
            <a:r>
              <a:rPr lang="ru-RU" sz="1400" dirty="0">
                <a:latin typeface="Arial" panose="020B0604020202020204" pitchFamily="34" charset="0"/>
                <a:cs typeface="Arial" panose="020B0604020202020204" pitchFamily="34" charset="0"/>
              </a:rPr>
              <a:t>, развитие и обеспечение возможности дальнейшего внедрения и использования цифровой образовательной среды </a:t>
            </a:r>
          </a:p>
          <a:p>
            <a:pPr algn="just"/>
            <a:r>
              <a:rPr lang="ru-RU" sz="1400" dirty="0">
                <a:latin typeface="Arial" panose="020B0604020202020204" pitchFamily="34" charset="0"/>
                <a:cs typeface="Arial" panose="020B0604020202020204" pitchFamily="34" charset="0"/>
              </a:rPr>
              <a:t>на постоянной основе</a:t>
            </a:r>
          </a:p>
        </p:txBody>
      </p:sp>
      <p:sp>
        <p:nvSpPr>
          <p:cNvPr id="27" name="TextBox 26">
            <a:extLst>
              <a:ext uri="{FF2B5EF4-FFF2-40B4-BE49-F238E27FC236}">
                <a16:creationId xmlns:a16="http://schemas.microsoft.com/office/drawing/2014/main" xmlns="" id="{683B01BE-A57D-C94D-B1A5-DE81F98FEB7B}"/>
              </a:ext>
            </a:extLst>
          </p:cNvPr>
          <p:cNvSpPr txBox="1"/>
          <p:nvPr/>
        </p:nvSpPr>
        <p:spPr>
          <a:xfrm>
            <a:off x="506711" y="1708205"/>
            <a:ext cx="2166976" cy="369332"/>
          </a:xfrm>
          <a:prstGeom prst="rect">
            <a:avLst/>
          </a:prstGeom>
          <a:noFill/>
        </p:spPr>
        <p:txBody>
          <a:bodyPr wrap="square" rtlCol="0">
            <a:spAutoFit/>
          </a:bodyPr>
          <a:lstStyle/>
          <a:p>
            <a:r>
              <a:rPr lang="ru-RU" dirty="0" smtClean="0">
                <a:latin typeface="Arial" panose="020B0604020202020204" pitchFamily="34" charset="0"/>
                <a:cs typeface="Arial" panose="020B0604020202020204" pitchFamily="34" charset="0"/>
              </a:rPr>
              <a:t>Базовый </a:t>
            </a:r>
            <a:r>
              <a:rPr lang="ru-RU" dirty="0">
                <a:latin typeface="Arial" panose="020B0604020202020204" pitchFamily="34" charset="0"/>
                <a:cs typeface="Arial" panose="020B0604020202020204" pitchFamily="34" charset="0"/>
              </a:rPr>
              <a:t>уровень</a:t>
            </a:r>
          </a:p>
        </p:txBody>
      </p:sp>
      <p:sp>
        <p:nvSpPr>
          <p:cNvPr id="28" name="TextBox 27">
            <a:extLst>
              <a:ext uri="{FF2B5EF4-FFF2-40B4-BE49-F238E27FC236}">
                <a16:creationId xmlns:a16="http://schemas.microsoft.com/office/drawing/2014/main" xmlns="" id="{33B4BD55-49BA-4141-8E12-6DDAA7FD4169}"/>
              </a:ext>
            </a:extLst>
          </p:cNvPr>
          <p:cNvSpPr txBox="1"/>
          <p:nvPr/>
        </p:nvSpPr>
        <p:spPr>
          <a:xfrm>
            <a:off x="3443366" y="1708205"/>
            <a:ext cx="20435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Базовый уровень</a:t>
            </a:r>
          </a:p>
        </p:txBody>
      </p:sp>
      <p:sp>
        <p:nvSpPr>
          <p:cNvPr id="29" name="TextBox 28">
            <a:extLst>
              <a:ext uri="{FF2B5EF4-FFF2-40B4-BE49-F238E27FC236}">
                <a16:creationId xmlns:a16="http://schemas.microsoft.com/office/drawing/2014/main" xmlns="" id="{E0E85321-3469-E74D-A5E3-6A14FA65022C}"/>
              </a:ext>
            </a:extLst>
          </p:cNvPr>
          <p:cNvSpPr txBox="1"/>
          <p:nvPr/>
        </p:nvSpPr>
        <p:spPr>
          <a:xfrm>
            <a:off x="6367969" y="1707213"/>
            <a:ext cx="24190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solidFill>
                  <a:prstClr val="black"/>
                </a:solidFill>
                <a:latin typeface="Arial" panose="020B0604020202020204" pitchFamily="34" charset="0"/>
                <a:cs typeface="Arial" panose="020B0604020202020204" pitchFamily="34" charset="0"/>
              </a:rPr>
              <a:t>Средний </a:t>
            </a:r>
            <a:r>
              <a:rPr kumimoji="0" lang="ru-RU"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уровень</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46FCAFF2-EB2B-D44B-838F-0935FCB67000}"/>
              </a:ext>
            </a:extLst>
          </p:cNvPr>
          <p:cNvSpPr txBox="1"/>
          <p:nvPr/>
        </p:nvSpPr>
        <p:spPr>
          <a:xfrm>
            <a:off x="9354052" y="1701671"/>
            <a:ext cx="20435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Базовый</a:t>
            </a:r>
            <a:r>
              <a:rPr kumimoji="0" lang="ru-RU"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уровень</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E41C7BDE-688A-2540-A0AC-FB258505108D}"/>
              </a:ext>
            </a:extLst>
          </p:cNvPr>
          <p:cNvSpPr txBox="1"/>
          <p:nvPr/>
        </p:nvSpPr>
        <p:spPr>
          <a:xfrm>
            <a:off x="3329901" y="3398638"/>
            <a:ext cx="244269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9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Профориентация</a:t>
            </a:r>
            <a:r>
              <a:rPr kumimoji="0" lang="ru-RU"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xmlns="" id="{E41C7BDE-688A-2540-A0AC-FB258505108D}"/>
              </a:ext>
            </a:extLst>
          </p:cNvPr>
          <p:cNvSpPr txBox="1"/>
          <p:nvPr/>
        </p:nvSpPr>
        <p:spPr>
          <a:xfrm>
            <a:off x="9226413" y="3074210"/>
            <a:ext cx="25639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Образовательная среда</a:t>
            </a:r>
          </a:p>
        </p:txBody>
      </p:sp>
      <p:sp>
        <p:nvSpPr>
          <p:cNvPr id="44" name="TextBox 43">
            <a:extLst>
              <a:ext uri="{FF2B5EF4-FFF2-40B4-BE49-F238E27FC236}">
                <a16:creationId xmlns:a16="http://schemas.microsoft.com/office/drawing/2014/main" xmlns="" id="{E41C7BDE-688A-2540-A0AC-FB258505108D}"/>
              </a:ext>
            </a:extLst>
          </p:cNvPr>
          <p:cNvSpPr txBox="1"/>
          <p:nvPr/>
        </p:nvSpPr>
        <p:spPr>
          <a:xfrm>
            <a:off x="6302689" y="3180018"/>
            <a:ext cx="2393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Школьный</a:t>
            </a:r>
            <a:r>
              <a:rPr kumimoji="0" lang="ru-RU" sz="2000" i="0" u="none" strike="noStrike" kern="1200" cap="none" spc="0" normalizeH="0" noProof="0" dirty="0">
                <a:ln>
                  <a:noFill/>
                </a:ln>
                <a:effectLst/>
                <a:uLnTx/>
                <a:uFillTx/>
                <a:latin typeface="Arial" panose="020B0604020202020204" pitchFamily="34" charset="0"/>
                <a:cs typeface="Arial" panose="020B0604020202020204" pitchFamily="34" charset="0"/>
              </a:rPr>
              <a:t> климат</a:t>
            </a:r>
            <a:endParaRPr kumimoji="0" lang="ru-RU"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48" name="Рисунок 47">
            <a:extLst>
              <a:ext uri="{FF2B5EF4-FFF2-40B4-BE49-F238E27FC236}">
                <a16:creationId xmlns:a16="http://schemas.microsoft.com/office/drawing/2014/main" xmlns="" id="{7BD067AC-E252-4805-8F3A-BC1F2BAD4996}"/>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87762" y="2578007"/>
            <a:ext cx="552450" cy="552450"/>
          </a:xfrm>
          <a:prstGeom prst="rect">
            <a:avLst/>
          </a:prstGeom>
        </p:spPr>
      </p:pic>
      <p:cxnSp>
        <p:nvCxnSpPr>
          <p:cNvPr id="51" name="Прямая соединительная линия 50"/>
          <p:cNvCxnSpPr/>
          <p:nvPr/>
        </p:nvCxnSpPr>
        <p:spPr>
          <a:xfrm>
            <a:off x="10548257" y="490728"/>
            <a:ext cx="164374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9659983" y="743275"/>
            <a:ext cx="2532017" cy="0"/>
          </a:xfrm>
          <a:prstGeom prst="line">
            <a:avLst/>
          </a:prstGeom>
          <a:ln w="38100">
            <a:solidFill>
              <a:srgbClr val="FBB03F"/>
            </a:solidFill>
            <a:prstDash val="sysDot"/>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10603121" y="977969"/>
            <a:ext cx="158887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3" name="Рисунок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6771" y="2481197"/>
            <a:ext cx="521992" cy="521992"/>
          </a:xfrm>
          <a:prstGeom prst="rect">
            <a:avLst/>
          </a:prstGeom>
        </p:spPr>
      </p:pic>
      <p:pic>
        <p:nvPicPr>
          <p:cNvPr id="37" name="Рисунок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8743" y="2550171"/>
            <a:ext cx="521526" cy="521526"/>
          </a:xfrm>
          <a:prstGeom prst="rect">
            <a:avLst/>
          </a:prstGeom>
        </p:spPr>
      </p:pic>
      <p:pic>
        <p:nvPicPr>
          <p:cNvPr id="38" name="Рисунок 37"/>
          <p:cNvPicPr>
            <a:picLocks noChangeAspect="1"/>
          </p:cNvPicPr>
          <p:nvPr/>
        </p:nvPicPr>
        <p:blipFill>
          <a:blip r:embed="rId6" cstate="email">
            <a:lum bright="70000" contrast="-70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176734" y="2495652"/>
            <a:ext cx="551389" cy="551389"/>
          </a:xfrm>
          <a:prstGeom prst="rect">
            <a:avLst/>
          </a:prstGeom>
        </p:spPr>
      </p:pic>
    </p:spTree>
    <p:extLst>
      <p:ext uri="{BB962C8B-B14F-4D97-AF65-F5344CB8AC3E}">
        <p14:creationId xmlns:p14="http://schemas.microsoft.com/office/powerpoint/2010/main" val="175827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09600" y="526472"/>
            <a:ext cx="10972800" cy="1376219"/>
          </a:xfrm>
        </p:spPr>
        <p:txBody>
          <a:bodyPr>
            <a:noAutofit/>
          </a:bodyPr>
          <a:lstStyle/>
          <a:p>
            <a:pPr algn="ctr"/>
            <a:r>
              <a:rPr lang="ru-RU" sz="2800" b="1" i="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Трансформация образовательной среды по направлениям «Воспитание» и «Творчество»</a:t>
            </a:r>
            <a:r>
              <a:rPr lang="ru-RU"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i="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 рамках проекта «Школы </a:t>
            </a:r>
            <a:r>
              <a:rPr lang="ru-RU" sz="2800" b="1" i="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Минпросвещения</a:t>
            </a:r>
            <a:r>
              <a:rPr lang="ru-RU" sz="2800" b="1" i="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России».</a:t>
            </a:r>
            <a:endParaRPr lang="ru-RU" sz="2800" b="1" i="1" dirty="0">
              <a:solidFill>
                <a:schemeClr val="tx1"/>
              </a:solidFill>
              <a:latin typeface="Times New Roman" pitchFamily="18" charset="0"/>
              <a:cs typeface="Times New Roman" pitchFamily="18" charset="0"/>
            </a:endParaRPr>
          </a:p>
        </p:txBody>
      </p:sp>
      <p:pic>
        <p:nvPicPr>
          <p:cNvPr id="6" name="Picture 3" descr="C:\Users\user\Desktop\ПЕТИМАТ\КОНКУРС\Фотографии\20190122_151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4732" y="4182741"/>
            <a:ext cx="3157268" cy="1845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563418" y="2115127"/>
            <a:ext cx="11018982" cy="4361873"/>
          </a:xfrm>
        </p:spPr>
        <p:txBody>
          <a:bodyPr/>
          <a:lstStyle/>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Создание условий для развития детей – общенациональная цель.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u-RU" b="1" dirty="0">
                <a:latin typeface="Times New Roman" panose="02020603050405020304" pitchFamily="18" charset="0"/>
                <a:ea typeface="Calibri" panose="020F0502020204030204" pitchFamily="34" charset="0"/>
              </a:rPr>
              <a:t>                                                                </a:t>
            </a:r>
            <a:r>
              <a:rPr lang="ru-RU" dirty="0">
                <a:latin typeface="Times New Roman" panose="02020603050405020304" pitchFamily="18" charset="0"/>
                <a:ea typeface="Calibri" panose="020F0502020204030204" pitchFamily="34" charset="0"/>
              </a:rPr>
              <a:t>В.В. Путин</a:t>
            </a:r>
            <a:endParaRPr lang="ru-RU" b="1" u="sng" dirty="0">
              <a:latin typeface="Times New Roman" pitchFamily="18" charset="0"/>
              <a:cs typeface="Times New Roman" pitchFamily="18" charset="0"/>
            </a:endParaRPr>
          </a:p>
        </p:txBody>
      </p:sp>
      <p:sp>
        <p:nvSpPr>
          <p:cNvPr id="3" name="Скругленный прямоугольник 2"/>
          <p:cNvSpPr/>
          <p:nvPr/>
        </p:nvSpPr>
        <p:spPr>
          <a:xfrm>
            <a:off x="609600" y="1902692"/>
            <a:ext cx="9710530" cy="1570182"/>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pPr>
            <a:r>
              <a:rPr lang="ru-RU" sz="2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Создание условий для развития детей – общенациональная цель. </a:t>
            </a:r>
            <a:endParaRPr lang="ru-RU"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ru-RU" sz="2500" b="1" dirty="0">
                <a:solidFill>
                  <a:schemeClr val="tx1"/>
                </a:solidFill>
                <a:latin typeface="Times New Roman" panose="02020603050405020304" pitchFamily="18" charset="0"/>
                <a:ea typeface="Calibri" panose="020F0502020204030204" pitchFamily="34" charset="0"/>
              </a:rPr>
              <a:t>                                                                </a:t>
            </a:r>
            <a:r>
              <a:rPr lang="ru-RU" sz="2500" b="1" dirty="0" smtClean="0">
                <a:solidFill>
                  <a:schemeClr val="tx1"/>
                </a:solidFill>
                <a:latin typeface="Times New Roman" panose="02020603050405020304" pitchFamily="18" charset="0"/>
                <a:ea typeface="Calibri" panose="020F0502020204030204" pitchFamily="34" charset="0"/>
              </a:rPr>
              <a:t>              В.В</a:t>
            </a:r>
            <a:r>
              <a:rPr lang="ru-RU" sz="2500" b="1" dirty="0">
                <a:solidFill>
                  <a:schemeClr val="tx1"/>
                </a:solidFill>
                <a:latin typeface="Times New Roman" panose="02020603050405020304" pitchFamily="18" charset="0"/>
                <a:ea typeface="Calibri" panose="020F0502020204030204" pitchFamily="34" charset="0"/>
              </a:rPr>
              <a:t>. Путин</a:t>
            </a:r>
            <a:endParaRPr lang="ru-RU" sz="2500" b="1" u="sng" dirty="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4087989"/>
            <a:ext cx="2870200" cy="18456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999\Desktop\Рамф\PHOTO-2023-04-18-10-05-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801" y="4242474"/>
            <a:ext cx="2451099" cy="1536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999\Desktop\Рамф\PHOTO-2023-04-18-10-05-12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099" y="4255174"/>
            <a:ext cx="2713567" cy="161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14891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33400"/>
            <a:ext cx="10972800" cy="1854200"/>
          </a:xfrm>
        </p:spPr>
        <p:txBody>
          <a:bodyPr>
            <a:noAutofit/>
          </a:bodyPr>
          <a:lstStyle/>
          <a:p>
            <a:r>
              <a:rPr lang="ru-RU" sz="2400" b="1" dirty="0">
                <a:solidFill>
                  <a:schemeClr val="tx1"/>
                </a:solidFill>
                <a:latin typeface="Times New Roman" pitchFamily="18" charset="0"/>
                <a:cs typeface="Times New Roman" pitchFamily="18" charset="0"/>
              </a:rPr>
              <a:t>Воспитание – это деятельность, направленная на развитие личности, создание условий для самоопределения и социализации обучающихся на основе социокультурных, духовно-нравственных ценностях.</a:t>
            </a: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endParaRPr lang="ru-RU" sz="2000" dirty="0"/>
          </a:p>
        </p:txBody>
      </p:sp>
      <p:sp>
        <p:nvSpPr>
          <p:cNvPr id="3" name="Объект 2"/>
          <p:cNvSpPr>
            <a:spLocks noGrp="1"/>
          </p:cNvSpPr>
          <p:nvPr>
            <p:ph idx="1"/>
          </p:nvPr>
        </p:nvSpPr>
        <p:spPr>
          <a:xfrm>
            <a:off x="609600" y="2514600"/>
            <a:ext cx="10972800" cy="3962400"/>
          </a:xfrm>
        </p:spPr>
        <p:txBody>
          <a:bodyPr/>
          <a:lstStyle/>
          <a:p>
            <a:pPr marL="0" indent="0">
              <a:buNone/>
            </a:pPr>
            <a:r>
              <a:rPr lang="ru-RU" dirty="0" smtClean="0"/>
              <a:t>.</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2197894"/>
            <a:ext cx="3286125" cy="203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4519218"/>
            <a:ext cx="3390900" cy="218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0" y="1642669"/>
            <a:ext cx="3097213" cy="306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343" y="4851400"/>
            <a:ext cx="2963863" cy="184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999\Desktop\Рамф\IMG-20221027-WA00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13" y="4434288"/>
            <a:ext cx="32067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999\Desktop\Рамф\7E88A4F6-0AC9-4514-B3C1-BDE4C41BA8DA.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3862" y="2130029"/>
            <a:ext cx="3525838" cy="216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10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a:solidFill>
                  <a:schemeClr val="tx1"/>
                </a:solidFill>
                <a:latin typeface="Times New Roman" pitchFamily="18" charset="0"/>
                <a:cs typeface="Times New Roman" pitchFamily="18" charset="0"/>
              </a:rPr>
              <a:t>.</a:t>
            </a:r>
            <a:r>
              <a:rPr lang="ru-RU" b="1" dirty="0" smtClean="0">
                <a:solidFill>
                  <a:schemeClr val="tx1"/>
                </a:solidFill>
                <a:latin typeface="Times New Roman" pitchFamily="18" charset="0"/>
                <a:cs typeface="Times New Roman" pitchFamily="18" charset="0"/>
              </a:rPr>
              <a:t> </a:t>
            </a:r>
            <a:endParaRPr lang="ru-RU" b="1" dirty="0">
              <a:solidFill>
                <a:schemeClr val="tx1"/>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buNone/>
            </a:pPr>
            <a:r>
              <a:rPr lang="ru-RU" sz="800" i="1" dirty="0" smtClean="0"/>
              <a:t>.</a:t>
            </a:r>
            <a:endParaRPr lang="ru-RU" sz="800" i="1" dirty="0"/>
          </a:p>
        </p:txBody>
      </p:sp>
      <p:sp>
        <p:nvSpPr>
          <p:cNvPr id="7" name="Овал 6"/>
          <p:cNvSpPr/>
          <p:nvPr/>
        </p:nvSpPr>
        <p:spPr>
          <a:xfrm>
            <a:off x="4236009" y="2689951"/>
            <a:ext cx="3085356" cy="1450381"/>
          </a:xfrm>
          <a:prstGeom prst="ellipse">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chemeClr val="tx1"/>
                </a:solidFill>
                <a:latin typeface="Times New Roman" pitchFamily="18" charset="0"/>
                <a:cs typeface="Times New Roman" pitchFamily="18" charset="0"/>
              </a:rPr>
              <a:t>Воспитательная среда </a:t>
            </a:r>
            <a:endParaRPr lang="ru-RU" sz="2000" b="1" dirty="0">
              <a:solidFill>
                <a:schemeClr val="tx1"/>
              </a:solidFill>
              <a:latin typeface="Times New Roman" pitchFamily="18" charset="0"/>
              <a:cs typeface="Times New Roman" pitchFamily="18" charset="0"/>
            </a:endParaRPr>
          </a:p>
        </p:txBody>
      </p:sp>
      <p:sp>
        <p:nvSpPr>
          <p:cNvPr id="17" name="Скругленный прямоугольник 16"/>
          <p:cNvSpPr/>
          <p:nvPr/>
        </p:nvSpPr>
        <p:spPr>
          <a:xfrm>
            <a:off x="7984710" y="3570768"/>
            <a:ext cx="2580740" cy="991995"/>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Times New Roman" pitchFamily="18" charset="0"/>
                <a:cs typeface="Times New Roman" pitchFamily="18" charset="0"/>
              </a:rPr>
              <a:t>Дополнительное образование </a:t>
            </a:r>
            <a:endParaRPr lang="ru-RU" sz="2000" dirty="0">
              <a:latin typeface="Times New Roman" pitchFamily="18" charset="0"/>
              <a:cs typeface="Times New Roman" pitchFamily="18" charset="0"/>
            </a:endParaRPr>
          </a:p>
        </p:txBody>
      </p:sp>
      <p:sp>
        <p:nvSpPr>
          <p:cNvPr id="18" name="Скругленный прямоугольник 17"/>
          <p:cNvSpPr/>
          <p:nvPr/>
        </p:nvSpPr>
        <p:spPr>
          <a:xfrm>
            <a:off x="868218" y="3644334"/>
            <a:ext cx="2702793" cy="991995"/>
          </a:xfrm>
          <a:prstGeom prst="roundRect">
            <a:avLst/>
          </a:prstGeom>
          <a:solidFill>
            <a:srgbClr val="FBB0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tx1"/>
                </a:solidFill>
                <a:latin typeface="Times New Roman" pitchFamily="18" charset="0"/>
                <a:cs typeface="Times New Roman" pitchFamily="18" charset="0"/>
              </a:rPr>
              <a:t>Работа с классными руководителями </a:t>
            </a:r>
            <a:endParaRPr lang="ru-RU" sz="2000" b="1" dirty="0">
              <a:solidFill>
                <a:schemeClr val="tx1"/>
              </a:solidFill>
              <a:latin typeface="Times New Roman" pitchFamily="18" charset="0"/>
              <a:cs typeface="Times New Roman" pitchFamily="18" charset="0"/>
            </a:endParaRPr>
          </a:p>
        </p:txBody>
      </p:sp>
      <p:sp>
        <p:nvSpPr>
          <p:cNvPr id="19" name="Скругленный прямоугольник 18"/>
          <p:cNvSpPr/>
          <p:nvPr/>
        </p:nvSpPr>
        <p:spPr>
          <a:xfrm>
            <a:off x="505320" y="1950428"/>
            <a:ext cx="2816309" cy="1032917"/>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bg1"/>
                </a:solidFill>
                <a:latin typeface="Times New Roman" pitchFamily="18" charset="0"/>
                <a:cs typeface="Times New Roman" pitchFamily="18" charset="0"/>
              </a:rPr>
              <a:t>Работа по профилактике правонарушений </a:t>
            </a:r>
            <a:endParaRPr lang="ru-RU" sz="2000" b="1" dirty="0">
              <a:solidFill>
                <a:schemeClr val="bg1"/>
              </a:solidFill>
              <a:latin typeface="Times New Roman" pitchFamily="18" charset="0"/>
              <a:cs typeface="Times New Roman" pitchFamily="18" charset="0"/>
            </a:endParaRPr>
          </a:p>
        </p:txBody>
      </p:sp>
      <p:sp>
        <p:nvSpPr>
          <p:cNvPr id="20" name="Скругленный прямоугольник 19"/>
          <p:cNvSpPr/>
          <p:nvPr/>
        </p:nvSpPr>
        <p:spPr>
          <a:xfrm>
            <a:off x="2567707" y="4922981"/>
            <a:ext cx="2682835" cy="86822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bg1"/>
                </a:solidFill>
                <a:latin typeface="Times New Roman" pitchFamily="18" charset="0"/>
                <a:cs typeface="Times New Roman" pitchFamily="18" charset="0"/>
              </a:rPr>
              <a:t>Совет обучающихся </a:t>
            </a:r>
            <a:endParaRPr lang="ru-RU" sz="2000" b="1" dirty="0">
              <a:solidFill>
                <a:schemeClr val="bg1"/>
              </a:solidFill>
              <a:latin typeface="Times New Roman" pitchFamily="18" charset="0"/>
              <a:cs typeface="Times New Roman" pitchFamily="18" charset="0"/>
            </a:endParaRPr>
          </a:p>
        </p:txBody>
      </p:sp>
      <p:sp>
        <p:nvSpPr>
          <p:cNvPr id="21" name="Скругленный прямоугольник 20"/>
          <p:cNvSpPr/>
          <p:nvPr/>
        </p:nvSpPr>
        <p:spPr>
          <a:xfrm>
            <a:off x="7984710" y="1950429"/>
            <a:ext cx="2580740" cy="1032916"/>
          </a:xfrm>
          <a:prstGeom prst="roundRect">
            <a:avLst/>
          </a:prstGeom>
          <a:solidFill>
            <a:srgbClr val="FBB0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Социально психологическая работа </a:t>
            </a:r>
            <a:endParaRPr lang="ru-RU" sz="2000" b="1" dirty="0">
              <a:solidFill>
                <a:schemeClr val="tx1"/>
              </a:solidFill>
              <a:latin typeface="Times New Roman" pitchFamily="18" charset="0"/>
              <a:cs typeface="Times New Roman" pitchFamily="18" charset="0"/>
            </a:endParaRPr>
          </a:p>
        </p:txBody>
      </p:sp>
      <p:sp>
        <p:nvSpPr>
          <p:cNvPr id="22" name="Скругленный прямоугольник 21"/>
          <p:cNvSpPr/>
          <p:nvPr/>
        </p:nvSpPr>
        <p:spPr>
          <a:xfrm>
            <a:off x="6130736" y="4922982"/>
            <a:ext cx="2725636" cy="868219"/>
          </a:xfrm>
          <a:prstGeom prst="roundRect">
            <a:avLst/>
          </a:prstGeom>
          <a:solidFill>
            <a:srgbClr val="FBB0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Работа с родителями </a:t>
            </a:r>
            <a:endParaRPr lang="ru-RU" sz="2000" b="1" dirty="0">
              <a:solidFill>
                <a:schemeClr val="tx1"/>
              </a:solidFill>
              <a:latin typeface="Times New Roman" pitchFamily="18" charset="0"/>
              <a:cs typeface="Times New Roman" pitchFamily="18" charset="0"/>
            </a:endParaRPr>
          </a:p>
        </p:txBody>
      </p:sp>
      <p:sp>
        <p:nvSpPr>
          <p:cNvPr id="24" name="Скругленный прямоугольник 23"/>
          <p:cNvSpPr/>
          <p:nvPr/>
        </p:nvSpPr>
        <p:spPr>
          <a:xfrm>
            <a:off x="4236009" y="941496"/>
            <a:ext cx="2816309" cy="94272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bg1"/>
                </a:solidFill>
                <a:latin typeface="Times New Roman" pitchFamily="18" charset="0"/>
                <a:cs typeface="Times New Roman" pitchFamily="18" charset="0"/>
              </a:rPr>
              <a:t>Работа с библиотекой </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65691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999\Desktop\Рамф\BHTI96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2140" y="393406"/>
            <a:ext cx="2860271" cy="37041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ser\Desktop\фота\PHOTO-2023-04-25-12-53-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007" y="517873"/>
            <a:ext cx="3114160" cy="25868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фота\2E32F9C6-C095-4BCA-926C-131DAFA21386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564" y="4348716"/>
            <a:ext cx="3698951" cy="2239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999\Desktop\фото\PHOTO-2023-04-25-13-15-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438" y="3346613"/>
            <a:ext cx="3938773" cy="2926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999\Desktop\фото\PHOTO-2023-04-25-12-53-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0334" y="517873"/>
            <a:ext cx="2626978" cy="33841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999\Desktop\фото\IMG-20230329-WA00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0865" y="4097530"/>
            <a:ext cx="3433059" cy="249067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999\Desktop\работа фотоматериал\IMG_71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5227" y="517873"/>
            <a:ext cx="2668773" cy="258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32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37312" y="533399"/>
            <a:ext cx="3243656" cy="3036519"/>
          </a:xfrm>
          <a:prstGeom prst="rect">
            <a:avLst/>
          </a:prstGeom>
        </p:spPr>
      </p:pic>
      <p:pic>
        <p:nvPicPr>
          <p:cNvPr id="5" name="Рисунок 4"/>
          <p:cNvPicPr>
            <a:picLocks noChangeAspect="1"/>
          </p:cNvPicPr>
          <p:nvPr/>
        </p:nvPicPr>
        <p:blipFill>
          <a:blip r:embed="rId3"/>
          <a:stretch>
            <a:fillRect/>
          </a:stretch>
        </p:blipFill>
        <p:spPr>
          <a:xfrm>
            <a:off x="590858" y="3569919"/>
            <a:ext cx="3290109" cy="2981194"/>
          </a:xfrm>
          <a:prstGeom prst="rect">
            <a:avLst/>
          </a:prstGeom>
        </p:spPr>
      </p:pic>
      <p:pic>
        <p:nvPicPr>
          <p:cNvPr id="6" name="Рисунок 5"/>
          <p:cNvPicPr>
            <a:picLocks noChangeAspect="1"/>
          </p:cNvPicPr>
          <p:nvPr/>
        </p:nvPicPr>
        <p:blipFill>
          <a:blip r:embed="rId4"/>
          <a:stretch>
            <a:fillRect/>
          </a:stretch>
        </p:blipFill>
        <p:spPr>
          <a:xfrm>
            <a:off x="3908679" y="533400"/>
            <a:ext cx="3530827" cy="3036519"/>
          </a:xfrm>
          <a:prstGeom prst="rect">
            <a:avLst/>
          </a:prstGeom>
        </p:spPr>
      </p:pic>
      <p:pic>
        <p:nvPicPr>
          <p:cNvPr id="7" name="Рисунок 6"/>
          <p:cNvPicPr>
            <a:picLocks noChangeAspect="1"/>
          </p:cNvPicPr>
          <p:nvPr/>
        </p:nvPicPr>
        <p:blipFill>
          <a:blip r:embed="rId5"/>
          <a:stretch>
            <a:fillRect/>
          </a:stretch>
        </p:blipFill>
        <p:spPr>
          <a:xfrm>
            <a:off x="3908678" y="3569919"/>
            <a:ext cx="3530828" cy="3048264"/>
          </a:xfrm>
          <a:prstGeom prst="rect">
            <a:avLst/>
          </a:prstGeom>
        </p:spPr>
      </p:pic>
      <p:pic>
        <p:nvPicPr>
          <p:cNvPr id="8" name="Рисунок 7"/>
          <p:cNvPicPr>
            <a:picLocks noChangeAspect="1"/>
          </p:cNvPicPr>
          <p:nvPr/>
        </p:nvPicPr>
        <p:blipFill>
          <a:blip r:embed="rId6"/>
          <a:stretch>
            <a:fillRect/>
          </a:stretch>
        </p:blipFill>
        <p:spPr>
          <a:xfrm>
            <a:off x="7439507" y="533400"/>
            <a:ext cx="4034334" cy="3036519"/>
          </a:xfrm>
          <a:prstGeom prst="rect">
            <a:avLst/>
          </a:prstGeom>
        </p:spPr>
      </p:pic>
      <p:pic>
        <p:nvPicPr>
          <p:cNvPr id="3074" name="Picture 2" descr="C:\Users\999\Desktop\работа фотоматериал\IMG_88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9506" y="3645560"/>
            <a:ext cx="4419600" cy="282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297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Ясность">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4138</TotalTime>
  <Words>644</Words>
  <Application>Microsoft Office PowerPoint</Application>
  <PresentationFormat>Произвольный</PresentationFormat>
  <Paragraphs>120</Paragraphs>
  <Slides>27</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Ясность</vt:lpstr>
      <vt:lpstr>Презентация PowerPoint</vt:lpstr>
      <vt:lpstr>Презентация PowerPoint</vt:lpstr>
      <vt:lpstr>Презентация PowerPoint</vt:lpstr>
      <vt:lpstr>Презентация PowerPoint</vt:lpstr>
      <vt:lpstr>Трансформация образовательной среды по направлениям «Воспитание» и «Творчество» в рамках проекта «Школы Минпросвещения России».</vt:lpstr>
      <vt:lpstr>Воспитание – это деятельность, направленная на развитие личности, создание условий для самоопределения и социализации обучающихся на основе социокультурных, духовно-нравственных ценностях. </vt:lpstr>
      <vt:lpstr>. </vt:lpstr>
      <vt:lpstr>Презентация PowerPoint</vt:lpstr>
      <vt:lpstr>Презентация PowerPoint</vt:lpstr>
      <vt:lpstr>Штаб воспитательной работы</vt:lpstr>
      <vt:lpstr>Советник по воспитанию</vt:lpstr>
      <vt:lpstr>Презентация PowerPoint</vt:lpstr>
      <vt:lpstr>   Основные традиции Центра образования:    </vt:lpstr>
      <vt:lpstr> Классный руководитель, осуществляя работу с классом, организует работу с классным коллективом; индивидуальную работу с обучающимися вверенного ему класса, а также работу с родителями или их законными представителями, работу с учителями, преподающими в данном классе. </vt:lpstr>
      <vt:lpstr>                 Разговоры о важном</vt:lpstr>
      <vt:lpstr>Патриотическое воспитание</vt:lpstr>
      <vt:lpstr>Презентация PowerPoint</vt:lpstr>
      <vt:lpstr>Презентация PowerPoint</vt:lpstr>
      <vt:lpstr>Чистота-залог здоровья </vt:lpstr>
      <vt:lpstr>Презентация PowerPoint</vt:lpstr>
      <vt:lpstr>Приступая к реализации направления «Творчество» мы поставили перед собой следующие задачи:</vt:lpstr>
      <vt:lpstr> За неполный учебный год нашему коллективу удалось добиться выполнения поставленных задач. На базе Центра образования функционирует школа полного дня. Воспитатели, имеющие специальное педагогическое образование, способные оказать детям помощь при подготовке домашних заданий. </vt:lpstr>
      <vt:lpstr>Презентация PowerPoint</vt:lpstr>
      <vt:lpstr>За полгода нашей работы в проекте мы достигли определенных результатов. Наши обучающиеся в спортивной борьбе «Грэпплинг» смогли стать лучшими в районных спортивных соревнованиях </vt:lpstr>
      <vt:lpstr>«В мире Современных профессий» </vt:lpstr>
      <vt:lpstr>Кукольный театр «В гостях у сказки»</vt:lpstr>
      <vt:lpstr>.</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Лиля</dc:creator>
  <cp:lastModifiedBy>999</cp:lastModifiedBy>
  <cp:revision>283</cp:revision>
  <cp:lastPrinted>2022-07-12T20:53:40Z</cp:lastPrinted>
  <dcterms:created xsi:type="dcterms:W3CDTF">2022-07-10T14:16:15Z</dcterms:created>
  <dcterms:modified xsi:type="dcterms:W3CDTF">2023-05-16T15:07:23Z</dcterms:modified>
</cp:coreProperties>
</file>